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59" r:id="rId4"/>
    <p:sldId id="269" r:id="rId5"/>
    <p:sldId id="270" r:id="rId6"/>
    <p:sldId id="267" r:id="rId7"/>
    <p:sldId id="271" r:id="rId8"/>
    <p:sldId id="268" r:id="rId9"/>
    <p:sldId id="272" r:id="rId10"/>
    <p:sldId id="273" r:id="rId11"/>
    <p:sldId id="266" r:id="rId12"/>
  </p:sldIdLst>
  <p:sldSz cx="6858000" cy="9144000" type="screen4x3"/>
  <p:notesSz cx="6858000" cy="9144000"/>
  <p:embeddedFontLst>
    <p:embeddedFont>
      <p:font typeface="나눔고딕 ExtraBold" charset="-127"/>
      <p:bold r:id="rId15"/>
    </p:embeddedFont>
    <p:embeddedFont>
      <p:font typeface="Helvetica65-Medium"/>
      <p:regular r:id="rId16"/>
    </p:embeddedFont>
    <p:embeddedFont>
      <p:font typeface="나눔고딕" charset="-127"/>
      <p:regular r:id="rId17"/>
      <p:bold r:id="rId18"/>
    </p:embeddedFont>
    <p:embeddedFont>
      <p:font typeface="Helvetica 65 Medium" charset="0"/>
      <p:italic r:id="rId19"/>
    </p:embeddedFont>
    <p:embeddedFont>
      <p:font typeface="맑은 고딕" pitchFamily="50" charset="-127"/>
      <p:regular r:id="rId20"/>
      <p:bold r:id="rId21"/>
    </p:embeddedFont>
    <p:embeddedFont>
      <p:font typeface="Arial Unicode MS" pitchFamily="50" charset="-127"/>
      <p:regular r:id="rId22"/>
    </p:embeddedFont>
    <p:embeddedFont>
      <p:font typeface="KaiTi" pitchFamily="49" charset="-122"/>
      <p:regular r:id="rId23"/>
    </p:embeddedFont>
    <p:embeddedFont>
      <p:font typeface="Calibri" pitchFamily="34" charset="0"/>
      <p:regular r:id="rId24"/>
      <p:bold r:id="rId25"/>
      <p:italic r:id="rId26"/>
      <p:boldItalic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7628" autoAdjust="0"/>
    <p:restoredTop sz="94660"/>
  </p:normalViewPr>
  <p:slideViewPr>
    <p:cSldViewPr>
      <p:cViewPr>
        <p:scale>
          <a:sx n="100" d="100"/>
          <a:sy n="100" d="100"/>
        </p:scale>
        <p:origin x="-78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91FBF6-6353-4836-A33D-E2E70D056406}" type="datetimeFigureOut">
              <a:rPr lang="ko-KR" altLang="en-US" smtClean="0"/>
              <a:t>2014-09-23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4FBBE3-6A75-4EBE-9519-C9CB94A659E5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D6CF96-A6CF-46C0-AC66-2D8EA2DFBFA2}" type="datetimeFigureOut">
              <a:rPr lang="ko-KR" altLang="en-US" smtClean="0"/>
              <a:t>2014-09-23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2C843-797C-4CD8-AB9E-EF09635C3201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2C843-797C-4CD8-AB9E-EF09635C3201}" type="slidenum">
              <a:rPr lang="ko-KR" altLang="en-US" smtClean="0"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2C843-797C-4CD8-AB9E-EF09635C3201}" type="slidenum">
              <a:rPr lang="ko-KR" altLang="en-US" smtClean="0"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6858000" cy="156754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2F6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0" y="8676456"/>
            <a:ext cx="6858000" cy="466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25144" y="8768262"/>
            <a:ext cx="1804838" cy="308626"/>
          </a:xfrm>
          <a:prstGeom prst="rect">
            <a:avLst/>
          </a:prstGeom>
          <a:noFill/>
        </p:spPr>
      </p:pic>
      <p:sp>
        <p:nvSpPr>
          <p:cNvPr id="13" name="직사각형 12"/>
          <p:cNvSpPr/>
          <p:nvPr userDrawn="1"/>
        </p:nvSpPr>
        <p:spPr>
          <a:xfrm>
            <a:off x="0" y="1847271"/>
            <a:ext cx="6858000" cy="5992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1" hangingPunct="1"/>
            <a:endParaRPr lang="ko-KR" altLang="en-US" sz="1800" kern="1200">
              <a:solidFill>
                <a:schemeClr val="lt1"/>
              </a:solidFill>
              <a:latin typeface="나눔고딕 ExtraBold" pitchFamily="50" charset="-127"/>
              <a:ea typeface="나눔고딕 ExtraBold" pitchFamily="50" charset="-127"/>
              <a:cs typeface="+mn-cs"/>
            </a:endParaRPr>
          </a:p>
        </p:txBody>
      </p:sp>
      <p:sp>
        <p:nvSpPr>
          <p:cNvPr id="14" name="직사각형 13"/>
          <p:cNvSpPr/>
          <p:nvPr userDrawn="1"/>
        </p:nvSpPr>
        <p:spPr>
          <a:xfrm>
            <a:off x="0" y="0"/>
            <a:ext cx="6858000" cy="2195736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1E3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9319" y="3131840"/>
            <a:ext cx="611505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buNone/>
              <a:defRPr b="1">
                <a:latin typeface="Eurostile LT Std" pitchFamily="34" charset="0"/>
                <a:ea typeface="나눔고딕 ExtraBold" pitchFamily="50" charset="-127"/>
              </a:defRPr>
            </a:lvl1pPr>
          </a:lstStyle>
          <a:p>
            <a:pPr lvl="0"/>
            <a:r>
              <a:rPr lang="en-US" altLang="ko-KR" dirty="0" smtClean="0"/>
              <a:t>Title</a:t>
            </a:r>
            <a:r>
              <a:rPr lang="ko-KR" altLang="en-US" dirty="0" smtClean="0"/>
              <a:t>을 입력하세요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6" name="Text Box 177"/>
          <p:cNvSpPr txBox="1">
            <a:spLocks noChangeArrowheads="1"/>
          </p:cNvSpPr>
          <p:nvPr userDrawn="1"/>
        </p:nvSpPr>
        <p:spPr bwMode="gray">
          <a:xfrm>
            <a:off x="882323" y="6242317"/>
            <a:ext cx="5385289" cy="396875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anchor="ctr" anchorCtr="1">
            <a:spAutoFit/>
          </a:bodyPr>
          <a:lstStyle/>
          <a:p>
            <a:pPr algn="ctr" eaLnBrk="0" latinLnBrk="0" hangingPunct="0"/>
            <a:r>
              <a:rPr lang="en-US" altLang="ko-KR" sz="1000" b="1" i="1" dirty="0">
                <a:solidFill>
                  <a:srgbClr val="002648"/>
                </a:solidFill>
                <a:latin typeface="Calibri" pitchFamily="34" charset="0"/>
                <a:ea typeface="맑은 고딕" pitchFamily="50" charset="-127"/>
                <a:cs typeface="Arial" charset="0"/>
              </a:rPr>
              <a:t>No part of it may be circulated, quoted, or reproduced for distribution </a:t>
            </a:r>
          </a:p>
          <a:p>
            <a:pPr algn="ctr" eaLnBrk="0" latinLnBrk="0" hangingPunct="0"/>
            <a:r>
              <a:rPr lang="en-US" altLang="ko-KR" sz="1000" b="1" i="1" dirty="0">
                <a:solidFill>
                  <a:srgbClr val="002648"/>
                </a:solidFill>
                <a:latin typeface="Calibri" pitchFamily="34" charset="0"/>
                <a:ea typeface="맑은 고딕" pitchFamily="50" charset="-127"/>
                <a:cs typeface="Arial" charset="0"/>
              </a:rPr>
              <a:t>outside Altibase without prior written approval from Altibase</a:t>
            </a:r>
          </a:p>
        </p:txBody>
      </p:sp>
      <p:sp>
        <p:nvSpPr>
          <p:cNvPr id="18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9319" y="3632173"/>
            <a:ext cx="611505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buNone/>
              <a:defRPr sz="2000" b="1" baseline="0">
                <a:latin typeface="Helvetica65-Medium" pitchFamily="34" charset="0"/>
                <a:ea typeface="나눔고딕" pitchFamily="50" charset="-127"/>
              </a:defRPr>
            </a:lvl1pPr>
          </a:lstStyle>
          <a:p>
            <a:pPr lvl="0"/>
            <a:r>
              <a:rPr lang="ko-KR" altLang="en-US" dirty="0" smtClean="0"/>
              <a:t>영역</a:t>
            </a:r>
            <a:r>
              <a:rPr lang="en-US" altLang="ko-KR" dirty="0" smtClean="0"/>
              <a:t>: Title</a:t>
            </a:r>
            <a:r>
              <a:rPr lang="ko-KR" altLang="en-US" dirty="0" smtClean="0"/>
              <a:t>을 입력하세요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9" name="텍스트 개체 틀 9"/>
          <p:cNvSpPr>
            <a:spLocks noGrp="1"/>
          </p:cNvSpPr>
          <p:nvPr>
            <p:ph type="body" sz="quarter" idx="15" hasCustomPrompt="1"/>
          </p:nvPr>
        </p:nvSpPr>
        <p:spPr>
          <a:xfrm>
            <a:off x="509319" y="4914341"/>
            <a:ext cx="611505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buNone/>
              <a:defRPr sz="1600" b="1" baseline="0">
                <a:latin typeface="Helvetica65-Medium" pitchFamily="34" charset="0"/>
                <a:ea typeface="나눔고딕" pitchFamily="50" charset="-127"/>
              </a:defRPr>
            </a:lvl1pPr>
          </a:lstStyle>
          <a:p>
            <a:pPr lvl="0"/>
            <a:r>
              <a:rPr lang="en-US" altLang="ko-KR" dirty="0" smtClean="0"/>
              <a:t>Writer or Speaker</a:t>
            </a:r>
            <a:r>
              <a:rPr lang="ko-KR" altLang="en-US" dirty="0" smtClean="0"/>
              <a:t>를 입력하세요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325061" y="8908449"/>
            <a:ext cx="231185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Copyright</a:t>
            </a:r>
            <a:r>
              <a:rPr lang="ko-KR" altLang="en-US" sz="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ⓒ</a:t>
            </a:r>
            <a:r>
              <a:rPr lang="en-US" altLang="ko-KR" sz="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2014 </a:t>
            </a:r>
            <a:r>
              <a:rPr lang="en-US" altLang="ko-KR" sz="7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Altibase.corp</a:t>
            </a:r>
            <a:r>
              <a:rPr lang="en-US" altLang="ko-KR" sz="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 All rights reserved</a:t>
            </a:r>
            <a:endParaRPr lang="ko-KR" altLang="en-US" sz="700" dirty="0">
              <a:solidFill>
                <a:schemeClr val="tx1">
                  <a:lumMod val="85000"/>
                  <a:lumOff val="15000"/>
                </a:schemeClr>
              </a:solidFill>
              <a:latin typeface="Eurostile LT Std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239833" y="3923159"/>
            <a:ext cx="6400800" cy="4068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Helvetica65-Medium" pitchFamily="34" charset="0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 smtClean="0"/>
              <a:t>Sub Title </a:t>
            </a:r>
            <a:r>
              <a:rPr lang="ko-KR" altLang="en-US" dirty="0" smtClean="0"/>
              <a:t>입력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Helvetica 18)</a:t>
            </a:r>
            <a:endParaRPr lang="ko-KR" altLang="en-US" dirty="0"/>
          </a:p>
        </p:txBody>
      </p:sp>
      <p:sp>
        <p:nvSpPr>
          <p:cNvPr id="10" name="텍스트 개체 틀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28027" y="4859263"/>
            <a:ext cx="4824413" cy="5048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ctr">
              <a:buNone/>
              <a:defRPr lang="ko-KR" altLang="en-US" sz="1400" b="1" kern="1200" baseline="0" dirty="0" smtClean="0">
                <a:solidFill>
                  <a:schemeClr val="tx1"/>
                </a:solidFill>
                <a:latin typeface="Helvetica65-Medium" pitchFamily="34" charset="0"/>
                <a:ea typeface="나눔고딕" pitchFamily="50" charset="-127"/>
                <a:cs typeface="+mn-cs"/>
              </a:defRPr>
            </a:lvl1pPr>
          </a:lstStyle>
          <a:p>
            <a:pPr marL="342900" lvl="0" indent="-34290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altLang="ko-KR" dirty="0" smtClean="0"/>
              <a:t>Speaker or Whiter </a:t>
            </a:r>
            <a:r>
              <a:rPr lang="ko-KR" altLang="en-US" dirty="0" smtClean="0"/>
              <a:t>입력</a:t>
            </a:r>
            <a:endParaRPr lang="en-US" altLang="ko-KR" dirty="0" smtClean="0"/>
          </a:p>
          <a:p>
            <a:pPr marL="342900" lvl="0" indent="-34290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Eurostile</a:t>
            </a:r>
            <a:r>
              <a:rPr lang="en-US" altLang="ko-KR" dirty="0" smtClean="0"/>
              <a:t> 14)</a:t>
            </a:r>
            <a:endParaRPr lang="ko-KR" altLang="en-US" dirty="0" smtClean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40375" y="3254835"/>
            <a:ext cx="4211409" cy="1015663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914400" rtl="0" eaLnBrk="1" latinLnBrk="1" hangingPunct="1">
              <a:spcBef>
                <a:spcPct val="0"/>
              </a:spcBef>
              <a:buNone/>
            </a:pPr>
            <a:r>
              <a:rPr lang="en-US" altLang="ko-KR" sz="2800" b="1" kern="1200" baseline="0" dirty="0" smtClean="0">
                <a:solidFill>
                  <a:schemeClr val="tx1"/>
                </a:solidFill>
                <a:latin typeface="Eurostile LT Std" pitchFamily="34" charset="0"/>
                <a:ea typeface="나눔고딕 ExtraBold" pitchFamily="50" charset="-127"/>
                <a:cs typeface="+mj-cs"/>
              </a:rPr>
              <a:t>Thank you!</a:t>
            </a:r>
            <a:endParaRPr lang="ko-KR" altLang="en-US" sz="2800" b="1" kern="1200" baseline="0" dirty="0" smtClean="0">
              <a:solidFill>
                <a:schemeClr val="tx1"/>
              </a:solidFill>
              <a:latin typeface="Eurostile LT Std" pitchFamily="34" charset="0"/>
              <a:ea typeface="나눔고딕 ExtraBold" pitchFamily="50" charset="-127"/>
              <a:cs typeface="+mj-cs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0" y="8676456"/>
            <a:ext cx="6858000" cy="466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3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25144" y="8768262"/>
            <a:ext cx="1804838" cy="308626"/>
          </a:xfrm>
          <a:prstGeom prst="rect">
            <a:avLst/>
          </a:prstGeom>
          <a:noFill/>
        </p:spPr>
      </p:pic>
      <p:sp>
        <p:nvSpPr>
          <p:cNvPr id="14" name="직사각형 13"/>
          <p:cNvSpPr/>
          <p:nvPr userDrawn="1"/>
        </p:nvSpPr>
        <p:spPr>
          <a:xfrm>
            <a:off x="0" y="0"/>
            <a:ext cx="6858000" cy="2558005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1E3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6858000" cy="156754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2F6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0" y="8676456"/>
            <a:ext cx="6858000" cy="466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25144" y="8768262"/>
            <a:ext cx="1804838" cy="308626"/>
          </a:xfrm>
          <a:prstGeom prst="rect">
            <a:avLst/>
          </a:prstGeom>
          <a:noFill/>
        </p:spPr>
      </p:pic>
      <p:sp>
        <p:nvSpPr>
          <p:cNvPr id="14" name="직사각형 13"/>
          <p:cNvSpPr/>
          <p:nvPr userDrawn="1"/>
        </p:nvSpPr>
        <p:spPr>
          <a:xfrm>
            <a:off x="0" y="0"/>
            <a:ext cx="6858000" cy="2558005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1E3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509319" y="3131840"/>
            <a:ext cx="611505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buNone/>
              <a:defRPr b="1">
                <a:latin typeface="Eurostile LT Std" pitchFamily="34" charset="0"/>
                <a:ea typeface="나눔고딕 ExtraBold" pitchFamily="50" charset="-127"/>
              </a:defRPr>
            </a:lvl1pPr>
          </a:lstStyle>
          <a:p>
            <a:pPr lvl="0"/>
            <a:r>
              <a:rPr lang="en-US" altLang="ko-KR" dirty="0" smtClean="0"/>
              <a:t>Title</a:t>
            </a:r>
            <a:r>
              <a:rPr lang="ko-KR" altLang="en-US" dirty="0" smtClean="0"/>
              <a:t>을 입력하세요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6" name="Text Box 177"/>
          <p:cNvSpPr txBox="1">
            <a:spLocks noChangeArrowheads="1"/>
          </p:cNvSpPr>
          <p:nvPr userDrawn="1"/>
        </p:nvSpPr>
        <p:spPr bwMode="gray">
          <a:xfrm>
            <a:off x="882323" y="6235665"/>
            <a:ext cx="5385289" cy="396875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anchor="ctr" anchorCtr="1">
            <a:spAutoFit/>
          </a:bodyPr>
          <a:lstStyle/>
          <a:p>
            <a:pPr algn="ctr" eaLnBrk="0" latinLnBrk="0" hangingPunct="0"/>
            <a:r>
              <a:rPr lang="en-US" altLang="ko-KR" sz="1000" b="1" i="1" dirty="0">
                <a:solidFill>
                  <a:srgbClr val="002648"/>
                </a:solidFill>
                <a:latin typeface="Calibri" pitchFamily="34" charset="0"/>
                <a:ea typeface="맑은 고딕" pitchFamily="50" charset="-127"/>
                <a:cs typeface="Arial" charset="0"/>
              </a:rPr>
              <a:t>No part of it may be circulated, quoted, or reproduced for distribution </a:t>
            </a:r>
          </a:p>
          <a:p>
            <a:pPr algn="ctr" eaLnBrk="0" latinLnBrk="0" hangingPunct="0"/>
            <a:r>
              <a:rPr lang="en-US" altLang="ko-KR" sz="1000" b="1" i="1" dirty="0">
                <a:solidFill>
                  <a:srgbClr val="002648"/>
                </a:solidFill>
                <a:latin typeface="Calibri" pitchFamily="34" charset="0"/>
                <a:ea typeface="맑은 고딕" pitchFamily="50" charset="-127"/>
                <a:cs typeface="Arial" charset="0"/>
              </a:rPr>
              <a:t>outside Altibase without prior written approval from Altibase</a:t>
            </a:r>
          </a:p>
        </p:txBody>
      </p:sp>
      <p:sp>
        <p:nvSpPr>
          <p:cNvPr id="17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509319" y="3632173"/>
            <a:ext cx="611505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buNone/>
              <a:defRPr sz="2000" b="1" baseline="0">
                <a:latin typeface="Helvetica65-Medium" pitchFamily="34" charset="0"/>
                <a:ea typeface="나눔고딕" pitchFamily="50" charset="-127"/>
              </a:defRPr>
            </a:lvl1pPr>
          </a:lstStyle>
          <a:p>
            <a:pPr lvl="0"/>
            <a:r>
              <a:rPr lang="ko-KR" altLang="en-US" dirty="0" smtClean="0"/>
              <a:t>영역</a:t>
            </a:r>
            <a:r>
              <a:rPr lang="en-US" altLang="ko-KR" dirty="0" smtClean="0"/>
              <a:t>: Title</a:t>
            </a:r>
            <a:r>
              <a:rPr lang="ko-KR" altLang="en-US" dirty="0" smtClean="0"/>
              <a:t>을 입력하세요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8" name="텍스트 개체 틀 9"/>
          <p:cNvSpPr>
            <a:spLocks noGrp="1"/>
          </p:cNvSpPr>
          <p:nvPr>
            <p:ph type="body" sz="quarter" idx="15" hasCustomPrompt="1"/>
          </p:nvPr>
        </p:nvSpPr>
        <p:spPr>
          <a:xfrm>
            <a:off x="509319" y="4919264"/>
            <a:ext cx="6115050" cy="503237"/>
          </a:xfrm>
          <a:prstGeom prst="rect">
            <a:avLst/>
          </a:prstGeom>
        </p:spPr>
        <p:txBody>
          <a:bodyPr anchor="ctr" anchorCtr="0"/>
          <a:lstStyle>
            <a:lvl1pPr algn="ctr">
              <a:buNone/>
              <a:defRPr sz="1600" b="1" baseline="0">
                <a:latin typeface="Helvetica65-Medium" pitchFamily="34" charset="0"/>
                <a:ea typeface="나눔고딕" pitchFamily="50" charset="-127"/>
              </a:defRPr>
            </a:lvl1pPr>
          </a:lstStyle>
          <a:p>
            <a:pPr lvl="0"/>
            <a:r>
              <a:rPr lang="en-US" altLang="ko-KR" dirty="0" smtClean="0"/>
              <a:t>Writer or Speaker</a:t>
            </a:r>
            <a:r>
              <a:rPr lang="ko-KR" altLang="en-US" dirty="0" smtClean="0"/>
              <a:t>를 입력하세요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325061" y="8908449"/>
            <a:ext cx="231185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Copyright</a:t>
            </a:r>
            <a:r>
              <a:rPr lang="ko-KR" altLang="en-US" sz="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ⓒ</a:t>
            </a:r>
            <a:r>
              <a:rPr lang="en-US" altLang="ko-KR" sz="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2014 </a:t>
            </a:r>
            <a:r>
              <a:rPr lang="en-US" altLang="ko-KR" sz="7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Altibase.corp</a:t>
            </a:r>
            <a:r>
              <a:rPr lang="en-US" altLang="ko-KR" sz="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Eurostile LT Std" pitchFamily="34" charset="0"/>
              </a:rPr>
              <a:t> All rights reserved</a:t>
            </a:r>
            <a:endParaRPr lang="ko-KR" altLang="en-US" sz="700" dirty="0">
              <a:solidFill>
                <a:schemeClr val="tx1">
                  <a:lumMod val="85000"/>
                  <a:lumOff val="15000"/>
                </a:schemeClr>
              </a:solidFill>
              <a:latin typeface="Eurostile LT Std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6858000" cy="156754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2F6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0" y="8909494"/>
            <a:ext cx="6858000" cy="23299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9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51574" y="8932122"/>
            <a:ext cx="1078408" cy="184407"/>
          </a:xfrm>
          <a:prstGeom prst="rect">
            <a:avLst/>
          </a:prstGeom>
          <a:noFill/>
        </p:spPr>
      </p:pic>
      <p:pic>
        <p:nvPicPr>
          <p:cNvPr id="1026" name="Picture 2" descr="F:\2월\10ㅡ／[양식] 2014년 PPT 템플릿\제출\iStock_000022898909Large.jpg"/>
          <p:cNvPicPr>
            <a:picLocks noChangeAspect="1" noChangeArrowheads="1"/>
          </p:cNvPicPr>
          <p:nvPr userDrawn="1"/>
        </p:nvPicPr>
        <p:blipFill>
          <a:blip r:embed="rId3" cstate="print"/>
          <a:srcRect t="24141" b="28306"/>
          <a:stretch>
            <a:fillRect/>
          </a:stretch>
        </p:blipFill>
        <p:spPr bwMode="auto">
          <a:xfrm>
            <a:off x="0" y="155697"/>
            <a:ext cx="6864673" cy="2448272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6858000" cy="156754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2F6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0" y="8909494"/>
            <a:ext cx="6858000" cy="23299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0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51574" y="8932122"/>
            <a:ext cx="1078408" cy="184407"/>
          </a:xfrm>
          <a:prstGeom prst="rect">
            <a:avLst/>
          </a:prstGeom>
          <a:noFill/>
        </p:spPr>
      </p:pic>
      <p:sp>
        <p:nvSpPr>
          <p:cNvPr id="11" name="내용 개체 틀 2"/>
          <p:cNvSpPr>
            <a:spLocks noGrp="1"/>
          </p:cNvSpPr>
          <p:nvPr>
            <p:ph idx="13" hasCustomPrompt="1"/>
          </p:nvPr>
        </p:nvSpPr>
        <p:spPr>
          <a:xfrm>
            <a:off x="260350" y="917346"/>
            <a:ext cx="6339036" cy="7543086"/>
          </a:xfrm>
          <a:prstGeom prst="rect">
            <a:avLst/>
          </a:prstGeom>
        </p:spPr>
        <p:txBody>
          <a:bodyPr>
            <a:normAutofit/>
          </a:bodyPr>
          <a:lstStyle>
            <a:lvl1pPr marL="180975" indent="-180975">
              <a:buFont typeface="Arial" pitchFamily="34" charset="0"/>
              <a:buChar char="•"/>
              <a:defRPr sz="1800" b="1" baseline="0">
                <a:effectLst/>
                <a:latin typeface="Helvetica65-Medium" pitchFamily="34" charset="0"/>
                <a:ea typeface="나눔고딕" pitchFamily="50" charset="-127"/>
              </a:defRPr>
            </a:lvl1pPr>
            <a:lvl2pPr marL="449263" indent="-268288">
              <a:defRPr sz="1400" b="1" baseline="0">
                <a:effectLst/>
                <a:latin typeface="Helvetica65-Medium" pitchFamily="34" charset="0"/>
                <a:ea typeface="나눔고딕" pitchFamily="50" charset="-127"/>
              </a:defRPr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 smtClean="0"/>
              <a:t>Text Style </a:t>
            </a:r>
            <a:r>
              <a:rPr lang="ko-KR" altLang="en-US" dirty="0" smtClean="0"/>
              <a:t>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Helvetica 16~18)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둘째 수준</a:t>
            </a:r>
          </a:p>
        </p:txBody>
      </p:sp>
      <p:sp>
        <p:nvSpPr>
          <p:cNvPr id="12" name="제목 1"/>
          <p:cNvSpPr>
            <a:spLocks noGrp="1"/>
          </p:cNvSpPr>
          <p:nvPr>
            <p:ph type="title" hasCustomPrompt="1"/>
          </p:nvPr>
        </p:nvSpPr>
        <p:spPr>
          <a:xfrm>
            <a:off x="247650" y="274639"/>
            <a:ext cx="6364436" cy="52761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rgbClr val="002F65"/>
                </a:solidFill>
                <a:latin typeface="Eurostile LT Std" pitchFamily="34" charset="0"/>
                <a:ea typeface="나눔고딕 ExtraBold" pitchFamily="50" charset="-127"/>
              </a:defRPr>
            </a:lvl1pPr>
          </a:lstStyle>
          <a:p>
            <a:r>
              <a:rPr lang="ko-KR" altLang="en-US" dirty="0" smtClean="0"/>
              <a:t>마스터 제목 스타일 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Eurostile</a:t>
            </a:r>
            <a:r>
              <a:rPr lang="en-US" altLang="ko-KR" dirty="0" smtClean="0"/>
              <a:t> 22)</a:t>
            </a:r>
            <a:endParaRPr lang="ko-KR" altLang="en-US" dirty="0"/>
          </a:p>
        </p:txBody>
      </p:sp>
      <p:cxnSp>
        <p:nvCxnSpPr>
          <p:cNvPr id="13" name="직선 연결선 12"/>
          <p:cNvCxnSpPr/>
          <p:nvPr userDrawn="1"/>
        </p:nvCxnSpPr>
        <p:spPr>
          <a:xfrm>
            <a:off x="292956" y="813447"/>
            <a:ext cx="6273824" cy="0"/>
          </a:xfrm>
          <a:prstGeom prst="line">
            <a:avLst/>
          </a:prstGeom>
          <a:ln w="6350">
            <a:solidFill>
              <a:srgbClr val="002F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-1"/>
            <a:ext cx="6858000" cy="9036497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2F6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60350" y="917346"/>
            <a:ext cx="6339036" cy="7543086"/>
          </a:xfrm>
          <a:prstGeom prst="rect">
            <a:avLst/>
          </a:prstGeom>
        </p:spPr>
        <p:txBody>
          <a:bodyPr>
            <a:normAutofit/>
          </a:bodyPr>
          <a:lstStyle>
            <a:lvl1pPr marL="180975" indent="-180975">
              <a:buFont typeface="Arial" pitchFamily="34" charset="0"/>
              <a:buChar char="•"/>
              <a:defRPr sz="18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65-Medium" pitchFamily="34" charset="0"/>
                <a:ea typeface="나눔고딕" pitchFamily="50" charset="-127"/>
              </a:defRPr>
            </a:lvl1pPr>
            <a:lvl2pPr marL="449263" indent="-268288">
              <a:defRPr sz="14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65-Medium" pitchFamily="34" charset="0"/>
                <a:ea typeface="나눔고딕" pitchFamily="50" charset="-127"/>
              </a:defRPr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 smtClean="0"/>
              <a:t>Text Style </a:t>
            </a:r>
            <a:r>
              <a:rPr lang="ko-KR" altLang="en-US" dirty="0" smtClean="0"/>
              <a:t>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Helvetica 16~18)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둘째 수준</a:t>
            </a:r>
          </a:p>
        </p:txBody>
      </p:sp>
      <p:sp>
        <p:nvSpPr>
          <p:cNvPr id="16" name="제목 1"/>
          <p:cNvSpPr>
            <a:spLocks noGrp="1"/>
          </p:cNvSpPr>
          <p:nvPr>
            <p:ph type="title" hasCustomPrompt="1"/>
          </p:nvPr>
        </p:nvSpPr>
        <p:spPr>
          <a:xfrm>
            <a:off x="247650" y="274639"/>
            <a:ext cx="6364436" cy="52761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 LT Std" pitchFamily="34" charset="0"/>
                <a:ea typeface="나눔고딕 ExtraBold" pitchFamily="50" charset="-127"/>
              </a:defRPr>
            </a:lvl1pPr>
          </a:lstStyle>
          <a:p>
            <a:r>
              <a:rPr lang="ko-KR" altLang="en-US" dirty="0" smtClean="0"/>
              <a:t>마스터 제목 스타일 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Eurostile</a:t>
            </a:r>
            <a:r>
              <a:rPr lang="en-US" altLang="ko-KR" dirty="0" smtClean="0"/>
              <a:t> 22)</a:t>
            </a:r>
            <a:endParaRPr lang="ko-KR" altLang="en-US" dirty="0"/>
          </a:p>
        </p:txBody>
      </p:sp>
      <p:sp>
        <p:nvSpPr>
          <p:cNvPr id="17" name="직사각형 16"/>
          <p:cNvSpPr/>
          <p:nvPr userDrawn="1"/>
        </p:nvSpPr>
        <p:spPr>
          <a:xfrm>
            <a:off x="0" y="8909494"/>
            <a:ext cx="6858000" cy="23299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8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51574" y="8932122"/>
            <a:ext cx="1078408" cy="184407"/>
          </a:xfrm>
          <a:prstGeom prst="rect">
            <a:avLst/>
          </a:prstGeom>
          <a:noFill/>
        </p:spPr>
      </p:pic>
      <p:cxnSp>
        <p:nvCxnSpPr>
          <p:cNvPr id="19" name="직선 연결선 18"/>
          <p:cNvCxnSpPr/>
          <p:nvPr userDrawn="1"/>
        </p:nvCxnSpPr>
        <p:spPr>
          <a:xfrm>
            <a:off x="292956" y="813447"/>
            <a:ext cx="6273824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6858000" cy="156754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2F6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7" name="직사각형 6"/>
          <p:cNvSpPr/>
          <p:nvPr userDrawn="1"/>
        </p:nvSpPr>
        <p:spPr>
          <a:xfrm>
            <a:off x="0" y="8909494"/>
            <a:ext cx="6858000" cy="23299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8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51574" y="8932122"/>
            <a:ext cx="1078408" cy="184407"/>
          </a:xfrm>
          <a:prstGeom prst="rect">
            <a:avLst/>
          </a:prstGeom>
          <a:noFill/>
        </p:spPr>
      </p:pic>
      <p:sp>
        <p:nvSpPr>
          <p:cNvPr id="9" name="제목 1"/>
          <p:cNvSpPr>
            <a:spLocks noGrp="1"/>
          </p:cNvSpPr>
          <p:nvPr>
            <p:ph type="title" hasCustomPrompt="1"/>
          </p:nvPr>
        </p:nvSpPr>
        <p:spPr>
          <a:xfrm>
            <a:off x="237498" y="344670"/>
            <a:ext cx="6336704" cy="3052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rgbClr val="002F65"/>
                </a:solidFill>
                <a:latin typeface="Eurostile LT Std" pitchFamily="34" charset="0"/>
                <a:ea typeface="나눔고딕 ExtraBold" pitchFamily="50" charset="-127"/>
              </a:defRPr>
            </a:lvl1pPr>
          </a:lstStyle>
          <a:p>
            <a:r>
              <a:rPr lang="ko-KR" altLang="en-US" dirty="0" smtClean="0"/>
              <a:t>마스터 제목 스타일 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Eurostile</a:t>
            </a:r>
            <a:r>
              <a:rPr lang="en-US" altLang="ko-KR" dirty="0" smtClean="0"/>
              <a:t> 22)</a:t>
            </a:r>
            <a:endParaRPr lang="ko-KR" altLang="en-US" dirty="0"/>
          </a:p>
        </p:txBody>
      </p:sp>
      <p:sp>
        <p:nvSpPr>
          <p:cNvPr id="10" name="텍스트 개체 틀 36"/>
          <p:cNvSpPr>
            <a:spLocks noGrp="1"/>
          </p:cNvSpPr>
          <p:nvPr>
            <p:ph type="body" sz="quarter" idx="14" hasCustomPrompt="1"/>
          </p:nvPr>
        </p:nvSpPr>
        <p:spPr>
          <a:xfrm>
            <a:off x="300251" y="684263"/>
            <a:ext cx="6272109" cy="2873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Helvetica 55 Roman" pitchFamily="34" charset="0"/>
                <a:ea typeface="나눔고딕 ExtraBold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마스터 부제목 스타일 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Helvetica 14)</a:t>
            </a:r>
            <a:endParaRPr kumimoji="0" lang="ko-KR" alt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Eurostile LT Std" pitchFamily="34" charset="0"/>
              <a:ea typeface="나눔고딕 ExtraBold" pitchFamily="50" charset="-127"/>
              <a:cs typeface="+mj-cs"/>
            </a:endParaRPr>
          </a:p>
        </p:txBody>
      </p:sp>
      <p:sp>
        <p:nvSpPr>
          <p:cNvPr id="11" name="내용 개체 틀 2"/>
          <p:cNvSpPr>
            <a:spLocks noGrp="1"/>
          </p:cNvSpPr>
          <p:nvPr>
            <p:ph idx="13" hasCustomPrompt="1"/>
          </p:nvPr>
        </p:nvSpPr>
        <p:spPr>
          <a:xfrm>
            <a:off x="260350" y="1187624"/>
            <a:ext cx="6339036" cy="7272808"/>
          </a:xfrm>
          <a:prstGeom prst="rect">
            <a:avLst/>
          </a:prstGeom>
        </p:spPr>
        <p:txBody>
          <a:bodyPr>
            <a:normAutofit/>
          </a:bodyPr>
          <a:lstStyle>
            <a:lvl1pPr marL="180975" indent="-180975">
              <a:buFont typeface="Arial" pitchFamily="34" charset="0"/>
              <a:buChar char="•"/>
              <a:defRPr sz="1800" b="1" baseline="0">
                <a:effectLst/>
                <a:latin typeface="Helvetica65-Medium" pitchFamily="34" charset="0"/>
                <a:ea typeface="나눔고딕" pitchFamily="50" charset="-127"/>
              </a:defRPr>
            </a:lvl1pPr>
            <a:lvl2pPr marL="449263" indent="-268288">
              <a:defRPr sz="1400" b="1" baseline="0">
                <a:effectLst/>
                <a:latin typeface="Helvetica65-Medium" pitchFamily="34" charset="0"/>
                <a:ea typeface="나눔고딕" pitchFamily="50" charset="-127"/>
              </a:defRPr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 smtClean="0"/>
              <a:t>Text Style </a:t>
            </a:r>
            <a:r>
              <a:rPr lang="ko-KR" altLang="en-US" dirty="0" smtClean="0"/>
              <a:t>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Helvetica 16~18)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둘째 수준</a:t>
            </a:r>
          </a:p>
        </p:txBody>
      </p:sp>
      <p:cxnSp>
        <p:nvCxnSpPr>
          <p:cNvPr id="13" name="직선 연결선 12"/>
          <p:cNvCxnSpPr/>
          <p:nvPr userDrawn="1"/>
        </p:nvCxnSpPr>
        <p:spPr>
          <a:xfrm>
            <a:off x="292956" y="1043608"/>
            <a:ext cx="6273824" cy="0"/>
          </a:xfrm>
          <a:prstGeom prst="line">
            <a:avLst/>
          </a:prstGeom>
          <a:ln w="6350">
            <a:solidFill>
              <a:srgbClr val="002F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-1"/>
            <a:ext cx="6858000" cy="9036497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2F6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" name="직사각형 5"/>
          <p:cNvSpPr/>
          <p:nvPr userDrawn="1"/>
        </p:nvSpPr>
        <p:spPr>
          <a:xfrm>
            <a:off x="0" y="8909494"/>
            <a:ext cx="6858000" cy="23299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7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51574" y="8932122"/>
            <a:ext cx="1078408" cy="184407"/>
          </a:xfrm>
          <a:prstGeom prst="rect">
            <a:avLst/>
          </a:prstGeom>
          <a:noFill/>
        </p:spPr>
      </p:pic>
      <p:sp>
        <p:nvSpPr>
          <p:cNvPr id="8" name="제목 1"/>
          <p:cNvSpPr>
            <a:spLocks noGrp="1"/>
          </p:cNvSpPr>
          <p:nvPr>
            <p:ph type="title" hasCustomPrompt="1"/>
          </p:nvPr>
        </p:nvSpPr>
        <p:spPr>
          <a:xfrm>
            <a:off x="237498" y="344670"/>
            <a:ext cx="6336704" cy="3052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 LT Std" pitchFamily="34" charset="0"/>
                <a:ea typeface="나눔고딕 ExtraBold" pitchFamily="50" charset="-127"/>
              </a:defRPr>
            </a:lvl1pPr>
          </a:lstStyle>
          <a:p>
            <a:r>
              <a:rPr lang="ko-KR" altLang="en-US" dirty="0" smtClean="0"/>
              <a:t>마스터 제목 스타일 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Eurostile</a:t>
            </a:r>
            <a:r>
              <a:rPr lang="en-US" altLang="ko-KR" dirty="0" smtClean="0"/>
              <a:t> 22)</a:t>
            </a:r>
            <a:endParaRPr lang="ko-KR" altLang="en-US" dirty="0"/>
          </a:p>
        </p:txBody>
      </p:sp>
      <p:sp>
        <p:nvSpPr>
          <p:cNvPr id="9" name="텍스트 개체 틀 36"/>
          <p:cNvSpPr>
            <a:spLocks noGrp="1"/>
          </p:cNvSpPr>
          <p:nvPr>
            <p:ph type="body" sz="quarter" idx="14" hasCustomPrompt="1"/>
          </p:nvPr>
        </p:nvSpPr>
        <p:spPr>
          <a:xfrm>
            <a:off x="300251" y="684263"/>
            <a:ext cx="6272109" cy="2873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Helvetica 55 Roman" pitchFamily="34" charset="0"/>
                <a:ea typeface="나눔고딕 ExtraBold" pitchFamily="50" charset="-127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마스터 부제목 스타일 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Helvetica 14)</a:t>
            </a:r>
            <a:endParaRPr kumimoji="0" lang="ko-KR" alt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Eurostile LT Std" pitchFamily="34" charset="0"/>
              <a:ea typeface="나눔고딕 ExtraBold" pitchFamily="50" charset="-127"/>
              <a:cs typeface="+mj-cs"/>
            </a:endParaRPr>
          </a:p>
        </p:txBody>
      </p:sp>
      <p:sp>
        <p:nvSpPr>
          <p:cNvPr id="10" name="내용 개체 틀 2"/>
          <p:cNvSpPr>
            <a:spLocks noGrp="1"/>
          </p:cNvSpPr>
          <p:nvPr>
            <p:ph idx="13" hasCustomPrompt="1"/>
          </p:nvPr>
        </p:nvSpPr>
        <p:spPr>
          <a:xfrm>
            <a:off x="260350" y="1187624"/>
            <a:ext cx="6339036" cy="7272808"/>
          </a:xfrm>
          <a:prstGeom prst="rect">
            <a:avLst/>
          </a:prstGeom>
        </p:spPr>
        <p:txBody>
          <a:bodyPr>
            <a:normAutofit/>
          </a:bodyPr>
          <a:lstStyle>
            <a:lvl1pPr marL="180975" indent="-180975">
              <a:buFont typeface="Arial" pitchFamily="34" charset="0"/>
              <a:buChar char="•"/>
              <a:defRPr sz="18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65-Medium" pitchFamily="34" charset="0"/>
                <a:ea typeface="나눔고딕" pitchFamily="50" charset="-127"/>
              </a:defRPr>
            </a:lvl1pPr>
            <a:lvl2pPr marL="449263" indent="-268288">
              <a:defRPr sz="14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65-Medium" pitchFamily="34" charset="0"/>
                <a:ea typeface="나눔고딕" pitchFamily="50" charset="-127"/>
              </a:defRPr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altLang="ko-KR" dirty="0" smtClean="0"/>
              <a:t>Text Style </a:t>
            </a:r>
            <a:r>
              <a:rPr lang="ko-KR" altLang="en-US" dirty="0" smtClean="0"/>
              <a:t>편집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나눔 고딕</a:t>
            </a:r>
            <a:r>
              <a:rPr lang="en-US" altLang="ko-KR" dirty="0" smtClean="0"/>
              <a:t>, Helvetica 16~18)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둘째 수준</a:t>
            </a: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92956" y="1043608"/>
            <a:ext cx="6273824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6858000" cy="156754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2F6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0" y="8909494"/>
            <a:ext cx="6858000" cy="23299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0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51574" y="8932122"/>
            <a:ext cx="1078408" cy="184407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-1"/>
            <a:ext cx="6858000" cy="9036497"/>
          </a:xfrm>
          <a:prstGeom prst="rect">
            <a:avLst/>
          </a:prstGeom>
          <a:gradFill flip="none" rotWithShape="1">
            <a:gsLst>
              <a:gs pos="0">
                <a:srgbClr val="0054A4"/>
              </a:gs>
              <a:gs pos="100000">
                <a:srgbClr val="002F6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0" y="8909494"/>
            <a:ext cx="6858000" cy="23299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0" name="Picture 2" descr="F:\2월\14／미국지사에서 보내온 의문의 파일들\CI_ver2_navy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51574" y="8932122"/>
            <a:ext cx="1078408" cy="184407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8F17B-2D16-4E4F-91A0-EBBD2D97AD5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나눔고딕 ExtraBold" charset="-127"/>
                <a:ea typeface="나눔고딕 ExtraBold" charset="-127"/>
              </a:rPr>
              <a:t>ALTIMON User Guide</a:t>
            </a:r>
            <a:endParaRPr lang="ko-KR" altLang="ko-KR" dirty="0" smtClean="0">
              <a:latin typeface="나눔고딕 ExtraBold" charset="-127"/>
              <a:ea typeface="나눔고딕 ExtraBold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 smtClean="0"/>
              <a:t>알티베이스</a:t>
            </a:r>
            <a:r>
              <a:rPr lang="ko-KR" altLang="en-US" dirty="0" smtClean="0"/>
              <a:t> </a:t>
            </a:r>
            <a:r>
              <a:rPr lang="ko-KR" altLang="en-US" dirty="0" smtClean="0"/>
              <a:t>기술본부</a:t>
            </a:r>
            <a:endParaRPr lang="en-US" altLang="ko-KR" dirty="0" smtClean="0"/>
          </a:p>
          <a:p>
            <a:r>
              <a:rPr lang="en-US" altLang="ko-KR" dirty="0" smtClean="0"/>
              <a:t>2014.09.</a:t>
            </a:r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ALTIMON </a:t>
            </a:r>
            <a:r>
              <a:rPr lang="ko-KR" altLang="en-US" dirty="0" smtClean="0"/>
              <a:t>구동 및 중지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228600" indent="-228600"/>
            <a:r>
              <a:rPr lang="en-US" altLang="ko-KR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ALTIMON </a:t>
            </a:r>
            <a:r>
              <a:rPr lang="ko-KR" altLang="en-US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구동 </a:t>
            </a:r>
            <a:r>
              <a:rPr lang="ko-KR" altLang="en-US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및 중지 명령어는 아래와 같습니다</a:t>
            </a:r>
            <a:r>
              <a:rPr lang="en-US" altLang="ko-KR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. </a:t>
            </a:r>
            <a:endParaRPr lang="en-US" altLang="ko-KR" sz="11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>
              <a:buNone/>
            </a:pP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>
              <a:buNone/>
            </a:pP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	</a:t>
            </a: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-  </a:t>
            </a:r>
            <a:r>
              <a:rPr lang="ko-KR" altLang="en-US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구동</a:t>
            </a: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>
              <a:buNone/>
            </a:pP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$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altimon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start</a:t>
            </a:r>
          </a:p>
          <a:p>
            <a:pPr marL="228600" indent="-228600">
              <a:buNone/>
            </a:pP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>
              <a:buNone/>
            </a:pP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	-  </a:t>
            </a:r>
            <a:r>
              <a:rPr lang="ko-KR" altLang="en-US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중지</a:t>
            </a: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>
              <a:buNone/>
            </a:pP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$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altimon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stop</a:t>
            </a: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>
              <a:buNone/>
            </a:pP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>
              <a:buNone/>
            </a:pP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/>
            <a:r>
              <a:rPr lang="ko-KR" altLang="en-US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구동 시 에러가 발생하는 경우 </a:t>
            </a:r>
            <a:endParaRPr lang="en-US" altLang="ko-KR" sz="11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/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FontTx/>
              <a:buChar char="-"/>
            </a:pP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Please</a:t>
            </a: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, Execute </a:t>
            </a:r>
            <a:r>
              <a:rPr lang="en-US" altLang="ko-KR" sz="100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setenv</a:t>
            </a: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UNIX95 1 or export </a:t>
            </a: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UNIX95=1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UNIX95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환경변수 설정 후 다시 구동합니다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. 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$ export UNIX95=1             (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본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쉘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,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콘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쉘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,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배시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쉘의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경우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)     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또는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$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setenv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UNIX95 1              ( C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쉘의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경우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)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FontTx/>
              <a:buChar char="-"/>
            </a:pP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Please, Execute </a:t>
            </a:r>
            <a:r>
              <a:rPr lang="en-US" altLang="ko-KR" sz="100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setenv</a:t>
            </a: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NMON t or export </a:t>
            </a:r>
            <a:r>
              <a:rPr lang="en-US" altLang="ko-KR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NMON=t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NMON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환경변수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설정 후 다시 구동합니다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. </a:t>
            </a: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$ export 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NMON=t              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(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본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쉘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,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콘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쉘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,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배시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쉘의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경우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)   </a:t>
            </a: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또는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$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setenv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NMON t 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       ( 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C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쉘의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경우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)</a:t>
            </a:r>
            <a:endParaRPr lang="en-US" altLang="ko-KR" sz="900" b="0" dirty="0" smtClean="0">
              <a:latin typeface="Helvetica65-Medium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228600" indent="-228600"/>
            <a:r>
              <a:rPr lang="en-US" altLang="ko-KR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ALTIMON </a:t>
            </a:r>
            <a:r>
              <a:rPr lang="ko-KR" altLang="en-US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프로세스 확인 방법</a:t>
            </a:r>
            <a:endParaRPr lang="en-US" altLang="ko-KR" sz="11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228600" indent="-228600"/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$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ps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–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ef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|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grep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altimon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|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grep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–v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grep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</a:p>
          <a:p>
            <a:pPr marL="228600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수행 예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) </a:t>
            </a: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$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ps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-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ef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|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grep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altimon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|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grep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-v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grep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</a:t>
            </a:r>
          </a:p>
          <a:p>
            <a:pPr marL="496888" lvl="1" indent="-228600">
              <a:buNone/>
            </a:pP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altibase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19817     1   0 15:44:03 ?           0:00 ./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altimon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start</a:t>
            </a:r>
          </a:p>
          <a:p>
            <a:pPr marL="228600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부제목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0"/>
          <p:cNvSpPr>
            <a:spLocks noChangeArrowheads="1"/>
          </p:cNvSpPr>
          <p:nvPr/>
        </p:nvSpPr>
        <p:spPr bwMode="auto">
          <a:xfrm>
            <a:off x="1412776" y="4121123"/>
            <a:ext cx="4320480" cy="446088"/>
          </a:xfrm>
          <a:prstGeom prst="roundRect">
            <a:avLst>
              <a:gd name="adj" fmla="val 16667"/>
            </a:avLst>
          </a:prstGeom>
          <a:noFill/>
          <a:ln w="19050" algn="ctr">
            <a:noFill/>
            <a:round/>
            <a:headEnd/>
            <a:tailEnd/>
          </a:ln>
          <a:effectLst/>
        </p:spPr>
        <p:txBody>
          <a:bodyPr lIns="683629" tIns="45696" rIns="91390" bIns="45696" anchor="ctr"/>
          <a:lstStyle/>
          <a:p>
            <a:pPr>
              <a:defRPr/>
            </a:pPr>
            <a:r>
              <a:rPr lang="en-US" altLang="en-US" b="1" dirty="0" smtClean="0">
                <a:solidFill>
                  <a:srgbClr val="142C44"/>
                </a:solidFill>
                <a:latin typeface="Helvetica 65 Medium" pitchFamily="2" charset="0"/>
              </a:rPr>
              <a:t>2. </a:t>
            </a:r>
            <a:r>
              <a:rPr lang="en-US" altLang="ko-KR" dirty="0" smtClean="0"/>
              <a:t>ALTIMON </a:t>
            </a:r>
            <a:r>
              <a:rPr lang="ko-KR" altLang="en-US" dirty="0" smtClean="0"/>
              <a:t>설치</a:t>
            </a:r>
            <a:endParaRPr lang="ko-KR" altLang="ko-KR" b="1" dirty="0" smtClean="0"/>
          </a:p>
        </p:txBody>
      </p:sp>
      <p:sp>
        <p:nvSpPr>
          <p:cNvPr id="6" name="Rectangle 61"/>
          <p:cNvSpPr>
            <a:spLocks noChangeArrowheads="1"/>
          </p:cNvSpPr>
          <p:nvPr/>
        </p:nvSpPr>
        <p:spPr bwMode="auto">
          <a:xfrm>
            <a:off x="1412776" y="4722788"/>
            <a:ext cx="4320480" cy="446087"/>
          </a:xfrm>
          <a:prstGeom prst="roundRect">
            <a:avLst>
              <a:gd name="adj" fmla="val 16667"/>
            </a:avLst>
          </a:prstGeom>
          <a:noFill/>
          <a:ln w="19050" algn="ctr">
            <a:noFill/>
            <a:round/>
            <a:headEnd/>
            <a:tailEnd/>
          </a:ln>
          <a:effectLst/>
        </p:spPr>
        <p:txBody>
          <a:bodyPr lIns="683629" tIns="45696" rIns="91390" bIns="45696" anchor="ctr"/>
          <a:lstStyle/>
          <a:p>
            <a:pPr hangingPunct="0"/>
            <a:r>
              <a:rPr lang="en-US" altLang="en-US" b="1" dirty="0" smtClean="0">
                <a:solidFill>
                  <a:srgbClr val="142C44"/>
                </a:solidFill>
                <a:latin typeface="Helvetica 65 Medium" pitchFamily="2" charset="0"/>
              </a:rPr>
              <a:t>3. </a:t>
            </a:r>
            <a:r>
              <a:rPr lang="en-US" altLang="ko-KR" dirty="0" smtClean="0"/>
              <a:t>ALTIMON </a:t>
            </a:r>
            <a:r>
              <a:rPr lang="ko-KR" altLang="en-US" dirty="0" err="1" smtClean="0"/>
              <a:t>디렉토리</a:t>
            </a:r>
            <a:r>
              <a:rPr lang="ko-KR" altLang="en-US" dirty="0" smtClean="0"/>
              <a:t> 구조</a:t>
            </a:r>
            <a:endParaRPr lang="ko-KR" altLang="ko-KR" b="1" dirty="0"/>
          </a:p>
        </p:txBody>
      </p:sp>
      <p:sp>
        <p:nvSpPr>
          <p:cNvPr id="7" name="Rectangle 63"/>
          <p:cNvSpPr>
            <a:spLocks noChangeArrowheads="1"/>
          </p:cNvSpPr>
          <p:nvPr/>
        </p:nvSpPr>
        <p:spPr bwMode="auto">
          <a:xfrm>
            <a:off x="1412775" y="3521049"/>
            <a:ext cx="4318379" cy="446088"/>
          </a:xfrm>
          <a:prstGeom prst="roundRect">
            <a:avLst>
              <a:gd name="adj" fmla="val 16667"/>
            </a:avLst>
          </a:prstGeom>
          <a:noFill/>
          <a:ln w="19050" algn="ctr">
            <a:noFill/>
            <a:round/>
            <a:headEnd/>
            <a:tailEnd/>
          </a:ln>
          <a:effectLst/>
        </p:spPr>
        <p:txBody>
          <a:bodyPr lIns="683629" tIns="45696" rIns="91390" bIns="45696" anchor="ctr"/>
          <a:lstStyle/>
          <a:p>
            <a:pPr hangingPunct="0"/>
            <a:r>
              <a:rPr lang="en-US" altLang="en-US" b="1" dirty="0" smtClean="0">
                <a:solidFill>
                  <a:srgbClr val="142C44"/>
                </a:solidFill>
                <a:latin typeface="Helvetica 65 Medium" pitchFamily="2" charset="0"/>
              </a:rPr>
              <a:t>1. </a:t>
            </a:r>
            <a:r>
              <a:rPr lang="en-US" altLang="ko-KR" dirty="0" smtClean="0"/>
              <a:t>ALTIMON </a:t>
            </a:r>
            <a:r>
              <a:rPr lang="ko-KR" altLang="en-US" dirty="0" smtClean="0"/>
              <a:t>소개</a:t>
            </a:r>
            <a:endParaRPr lang="ko-KR" altLang="ko-KR" b="1" dirty="0"/>
          </a:p>
        </p:txBody>
      </p:sp>
      <p:sp>
        <p:nvSpPr>
          <p:cNvPr id="8" name="Rectangle 60"/>
          <p:cNvSpPr>
            <a:spLocks noChangeArrowheads="1"/>
          </p:cNvSpPr>
          <p:nvPr/>
        </p:nvSpPr>
        <p:spPr bwMode="auto">
          <a:xfrm>
            <a:off x="1412776" y="5324449"/>
            <a:ext cx="4320480" cy="446088"/>
          </a:xfrm>
          <a:prstGeom prst="roundRect">
            <a:avLst>
              <a:gd name="adj" fmla="val 16667"/>
            </a:avLst>
          </a:prstGeom>
          <a:noFill/>
          <a:ln w="19050" algn="ctr">
            <a:noFill/>
            <a:round/>
            <a:headEnd/>
            <a:tailEnd/>
          </a:ln>
          <a:effectLst/>
        </p:spPr>
        <p:txBody>
          <a:bodyPr lIns="683629" tIns="45696" rIns="91390" bIns="45696" anchor="ctr"/>
          <a:lstStyle/>
          <a:p>
            <a:pPr>
              <a:defRPr/>
            </a:pPr>
            <a:r>
              <a:rPr lang="en-US" altLang="en-US" b="1" dirty="0" smtClean="0">
                <a:solidFill>
                  <a:srgbClr val="142C44"/>
                </a:solidFill>
                <a:latin typeface="Helvetica 65 Medium" pitchFamily="2" charset="0"/>
              </a:rPr>
              <a:t>4. </a:t>
            </a:r>
            <a:r>
              <a:rPr lang="en-US" altLang="ko-KR" dirty="0" smtClean="0"/>
              <a:t>ALTIMON </a:t>
            </a:r>
            <a:r>
              <a:rPr lang="ko-KR" altLang="en-US" dirty="0" smtClean="0"/>
              <a:t>설정</a:t>
            </a:r>
            <a:endParaRPr lang="en-US" altLang="en-US" b="1" dirty="0">
              <a:solidFill>
                <a:srgbClr val="142C44"/>
              </a:solidFill>
              <a:latin typeface="Helvetica 65 Medium" pitchFamily="2" charset="0"/>
            </a:endParaRPr>
          </a:p>
        </p:txBody>
      </p:sp>
      <p:sp>
        <p:nvSpPr>
          <p:cNvPr id="9" name="Rectangle 60"/>
          <p:cNvSpPr>
            <a:spLocks noChangeArrowheads="1"/>
          </p:cNvSpPr>
          <p:nvPr/>
        </p:nvSpPr>
        <p:spPr bwMode="auto">
          <a:xfrm>
            <a:off x="1412776" y="5926113"/>
            <a:ext cx="4320480" cy="446087"/>
          </a:xfrm>
          <a:prstGeom prst="roundRect">
            <a:avLst>
              <a:gd name="adj" fmla="val 16667"/>
            </a:avLst>
          </a:prstGeom>
          <a:noFill/>
          <a:ln w="19050" algn="ctr">
            <a:noFill/>
            <a:round/>
            <a:headEnd/>
            <a:tailEnd/>
          </a:ln>
          <a:effectLst/>
        </p:spPr>
        <p:txBody>
          <a:bodyPr lIns="683629" tIns="45696" rIns="91390" bIns="45696" anchor="ctr"/>
          <a:lstStyle/>
          <a:p>
            <a:pPr>
              <a:defRPr/>
            </a:pPr>
            <a:r>
              <a:rPr lang="en-US" altLang="en-US" b="1" dirty="0" smtClean="0">
                <a:solidFill>
                  <a:srgbClr val="142C44"/>
                </a:solidFill>
                <a:latin typeface="Helvetica 65 Medium" pitchFamily="2" charset="0"/>
              </a:rPr>
              <a:t>5. </a:t>
            </a:r>
            <a:r>
              <a:rPr lang="en-US" altLang="ko-KR" dirty="0" smtClean="0"/>
              <a:t>ALTIMON </a:t>
            </a:r>
            <a:r>
              <a:rPr lang="ko-KR" altLang="en-US" dirty="0" smtClean="0"/>
              <a:t>구동 및 중지</a:t>
            </a:r>
            <a:endParaRPr lang="en-US" altLang="en-US" b="1" dirty="0" smtClean="0">
              <a:solidFill>
                <a:srgbClr val="142C44"/>
              </a:solidFill>
              <a:latin typeface="Helvetica 65 Medium" pitchFamily="2" charset="0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521195" y="3577550"/>
            <a:ext cx="3916864" cy="338264"/>
            <a:chOff x="4287541" y="2019325"/>
            <a:chExt cx="3916864" cy="338264"/>
          </a:xfrm>
        </p:grpSpPr>
        <p:cxnSp>
          <p:nvCxnSpPr>
            <p:cNvPr id="11" name="직선 연결선 10"/>
            <p:cNvCxnSpPr/>
            <p:nvPr/>
          </p:nvCxnSpPr>
          <p:spPr>
            <a:xfrm>
              <a:off x="4676013" y="2348881"/>
              <a:ext cx="3528392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Picture 2" descr="F:\3월\05ㅡ／[양식] PPT 템플릿 2차 제작\[컨설팅부문] 제안서 PPT\목차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4287541" y="2019325"/>
              <a:ext cx="399075" cy="338264"/>
            </a:xfrm>
            <a:prstGeom prst="rect">
              <a:avLst/>
            </a:prstGeom>
            <a:noFill/>
          </p:spPr>
        </p:pic>
      </p:grpSp>
      <p:grpSp>
        <p:nvGrpSpPr>
          <p:cNvPr id="13" name="그룹 12"/>
          <p:cNvGrpSpPr/>
          <p:nvPr/>
        </p:nvGrpSpPr>
        <p:grpSpPr>
          <a:xfrm>
            <a:off x="1521195" y="4178739"/>
            <a:ext cx="3916864" cy="338264"/>
            <a:chOff x="4287541" y="2019325"/>
            <a:chExt cx="3916864" cy="338264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4676013" y="2348881"/>
              <a:ext cx="3528392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Picture 2" descr="F:\3월\05ㅡ／[양식] PPT 템플릿 2차 제작\[컨설팅부문] 제안서 PPT\목차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4287541" y="2019325"/>
              <a:ext cx="399075" cy="338264"/>
            </a:xfrm>
            <a:prstGeom prst="rect">
              <a:avLst/>
            </a:prstGeom>
            <a:noFill/>
          </p:spPr>
        </p:pic>
      </p:grpSp>
      <p:grpSp>
        <p:nvGrpSpPr>
          <p:cNvPr id="16" name="그룹 15"/>
          <p:cNvGrpSpPr/>
          <p:nvPr/>
        </p:nvGrpSpPr>
        <p:grpSpPr>
          <a:xfrm>
            <a:off x="1521195" y="4779928"/>
            <a:ext cx="3916864" cy="338264"/>
            <a:chOff x="4287541" y="2019325"/>
            <a:chExt cx="3916864" cy="338264"/>
          </a:xfrm>
        </p:grpSpPr>
        <p:cxnSp>
          <p:nvCxnSpPr>
            <p:cNvPr id="17" name="직선 연결선 16"/>
            <p:cNvCxnSpPr/>
            <p:nvPr/>
          </p:nvCxnSpPr>
          <p:spPr>
            <a:xfrm>
              <a:off x="4676013" y="2348881"/>
              <a:ext cx="3528392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2" descr="F:\3월\05ㅡ／[양식] PPT 템플릿 2차 제작\[컨설팅부문] 제안서 PPT\목차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4287541" y="2019325"/>
              <a:ext cx="399075" cy="338264"/>
            </a:xfrm>
            <a:prstGeom prst="rect">
              <a:avLst/>
            </a:prstGeom>
            <a:noFill/>
          </p:spPr>
        </p:pic>
      </p:grpSp>
      <p:grpSp>
        <p:nvGrpSpPr>
          <p:cNvPr id="19" name="그룹 18"/>
          <p:cNvGrpSpPr/>
          <p:nvPr/>
        </p:nvGrpSpPr>
        <p:grpSpPr>
          <a:xfrm>
            <a:off x="1521195" y="5381117"/>
            <a:ext cx="3916864" cy="338264"/>
            <a:chOff x="4287541" y="2019325"/>
            <a:chExt cx="3916864" cy="338264"/>
          </a:xfrm>
        </p:grpSpPr>
        <p:cxnSp>
          <p:nvCxnSpPr>
            <p:cNvPr id="20" name="직선 연결선 19"/>
            <p:cNvCxnSpPr/>
            <p:nvPr/>
          </p:nvCxnSpPr>
          <p:spPr>
            <a:xfrm>
              <a:off x="4676013" y="2348881"/>
              <a:ext cx="3528392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2" descr="F:\3월\05ㅡ／[양식] PPT 템플릿 2차 제작\[컨설팅부문] 제안서 PPT\목차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4287541" y="2019325"/>
              <a:ext cx="399075" cy="338264"/>
            </a:xfrm>
            <a:prstGeom prst="rect">
              <a:avLst/>
            </a:prstGeom>
            <a:noFill/>
          </p:spPr>
        </p:pic>
      </p:grpSp>
      <p:grpSp>
        <p:nvGrpSpPr>
          <p:cNvPr id="22" name="그룹 21"/>
          <p:cNvGrpSpPr/>
          <p:nvPr/>
        </p:nvGrpSpPr>
        <p:grpSpPr>
          <a:xfrm>
            <a:off x="1521195" y="5982304"/>
            <a:ext cx="3916864" cy="338264"/>
            <a:chOff x="4287541" y="2019325"/>
            <a:chExt cx="3916864" cy="338264"/>
          </a:xfrm>
        </p:grpSpPr>
        <p:cxnSp>
          <p:nvCxnSpPr>
            <p:cNvPr id="23" name="직선 연결선 22"/>
            <p:cNvCxnSpPr/>
            <p:nvPr/>
          </p:nvCxnSpPr>
          <p:spPr>
            <a:xfrm>
              <a:off x="4676013" y="2348881"/>
              <a:ext cx="3528392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Picture 2" descr="F:\3월\05ㅡ／[양식] PPT 템플릿 2차 제작\[컨설팅부문] 제안서 PPT\목차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4287541" y="2019325"/>
              <a:ext cx="399075" cy="338264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ALTIMON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latin typeface="Helvetica65-Medium"/>
                <a:ea typeface="나눔고딕" charset="-127"/>
              </a:rPr>
              <a:t>소개</a:t>
            </a:r>
            <a:endParaRPr lang="en-US" altLang="ko-KR" sz="1200" dirty="0" smtClean="0">
              <a:latin typeface="Helvetica65-Medium"/>
              <a:ea typeface="나눔고딕" charset="-127"/>
            </a:endParaRPr>
          </a:p>
          <a:p>
            <a:pPr marL="228600" indent="-228600">
              <a:buNone/>
            </a:pPr>
            <a:endParaRPr lang="en-US" altLang="ko-KR" sz="1200" dirty="0" smtClean="0">
              <a:latin typeface="Helvetica65-Medium"/>
              <a:ea typeface="나눔고딕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ALTIMON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은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 ALTIBASE HDB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서버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의 운영 상태를 주기적으로 확인하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는 모니터링 프로그램입니다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</a:t>
            </a:r>
          </a:p>
          <a:p>
            <a:pPr marL="496888" lvl="1" indent="-228600">
              <a:buFont typeface="Arial" pitchFamily="34" charset="0"/>
              <a:buChar char="•"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모니터링 항목은 로그 파일에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 기록하며 특정 항목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의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 이상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을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감지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한 경우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알람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로그를 남김으로써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사전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에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ALTIBASE HDB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서버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상태를 파악할 수 있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게 합니다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</a:t>
            </a:r>
          </a:p>
          <a:p>
            <a:pPr marL="496888" lvl="1" indent="-228600">
              <a:buFont typeface="Arial" pitchFamily="34" charset="0"/>
              <a:buChar char="•"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ALTIMON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은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알티베이스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기술본부에서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PBT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용으로 만든 프로그램입니다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marL="228600" indent="-228600">
              <a:buAutoNum type="arabicPeriod" startAt="2"/>
            </a:pPr>
            <a:r>
              <a:rPr lang="ko-KR" altLang="en-US" sz="1200" dirty="0" smtClean="0">
                <a:latin typeface="Helvetica65-Medium"/>
                <a:ea typeface="나눔고딕" charset="-127"/>
              </a:rPr>
              <a:t>모니터링 항목</a:t>
            </a:r>
            <a:endParaRPr lang="en-US" altLang="ko-KR" sz="1200" dirty="0" smtClean="0">
              <a:latin typeface="Helvetica65-Medium"/>
              <a:ea typeface="나눔고딕" charset="-127"/>
            </a:endParaRPr>
          </a:p>
          <a:p>
            <a:pPr>
              <a:buNone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모니터링 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항목은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사용자의 목적에 따라 변경 및 적용이 가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능하며 크게 두 가지 형태로 나뉩니다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</a:t>
            </a:r>
          </a:p>
          <a:p>
            <a:pPr hangingPunct="0">
              <a:buNone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Font typeface="Arial" pitchFamily="34" charset="0"/>
              <a:buChar char="•"/>
            </a:pPr>
            <a:r>
              <a:rPr lang="en-US" altLang="ko-KR" sz="1000" dirty="0" smtClean="0">
                <a:latin typeface="Helvetica65-Medium"/>
                <a:ea typeface="나눔고딕" charset="-127"/>
              </a:rPr>
              <a:t>Monitoring Item by OS Command</a:t>
            </a: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OS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명령어를 사용하여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ALTIBASE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서버 프로세스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와 관련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된 시스템 자원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(</a:t>
            </a:r>
            <a:r>
              <a:rPr lang="en-US" altLang="ko-KR" sz="1000" b="0" dirty="0" err="1" smtClean="0">
                <a:latin typeface="Helvetica65-Medium"/>
                <a:ea typeface="나눔고딕" charset="-127"/>
              </a:rPr>
              <a:t>cpu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, memory, disk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정보 등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)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을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    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모니터링 할 수 있습니다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 </a:t>
            </a:r>
          </a:p>
          <a:p>
            <a:pPr lvl="1" hangingPunct="0">
              <a:buFont typeface="Arial" pitchFamily="34" charset="0"/>
              <a:buChar char="•"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Font typeface="Arial" pitchFamily="34" charset="0"/>
              <a:buChar char="•"/>
            </a:pPr>
            <a:r>
              <a:rPr lang="en-US" altLang="ko-KR" sz="1000" dirty="0" smtClean="0">
                <a:latin typeface="Helvetica65-Medium"/>
                <a:ea typeface="나눔고딕" charset="-127"/>
              </a:rPr>
              <a:t>Monitoring Item by Query</a:t>
            </a: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ALTIBASE HDB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서버의 메타 테이블 및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성능뷰를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조회하는 쿼리를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 사용하여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데이터베이스 상태를 모니터링 할 수 있습니다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 </a:t>
            </a:r>
          </a:p>
          <a:p>
            <a:pPr hangingPunct="0">
              <a:buNone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Font typeface="Arial" pitchFamily="34" charset="0"/>
              <a:buChar char="•"/>
            </a:pPr>
            <a:r>
              <a:rPr lang="ko-KR" altLang="en-US" sz="1000" dirty="0" smtClean="0">
                <a:latin typeface="Helvetica65-Medium"/>
                <a:ea typeface="나눔고딕" charset="-127"/>
              </a:rPr>
              <a:t>기본 모니터링 항목 </a:t>
            </a:r>
            <a:endParaRPr lang="en-US" altLang="ko-KR" sz="100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- ALTIBASE HDB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서버 프로세스의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CPU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사용률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- ALTIBASE HDB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프로세스의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VSZ(Virtual Memory Size)</a:t>
            </a: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- ALTIBASE HDB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서버 데이터파일이 위치한 파일시스템 사용량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- ALTIBASE HDB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의 메모리 통계 정보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메모리 테이블스페이스 사용량 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- Memory Garbage Collector(</a:t>
            </a:r>
            <a:r>
              <a:rPr lang="en-US" altLang="ko-KR" sz="1000" b="0" dirty="0" err="1" smtClean="0">
                <a:latin typeface="Helvetica65-Medium"/>
                <a:ea typeface="나눔고딕" charset="-127"/>
              </a:rPr>
              <a:t>mem_gc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)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정보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로그파일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(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트랜잭션 파일 또는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리두로그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파일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)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수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세션 수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실행 중인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STATEMENT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수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테이블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LOCK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정보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장시간 수행 중인 쿼리 정보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(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기본값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1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초 이상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)</a:t>
            </a:r>
          </a:p>
          <a:p>
            <a:pPr lvl="1" hangingPunct="0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장시간 수행 중인 트랜잭션 정보 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이중화 갭 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이중화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SENDER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쓰레드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상태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ko-KR" altLang="en-US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-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이중화 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RECEIVER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쓰레드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상태</a:t>
            </a: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Font typeface="Arial" pitchFamily="34" charset="0"/>
              <a:buChar char="•"/>
            </a:pPr>
            <a:r>
              <a:rPr lang="ko-KR" altLang="ko-KR" sz="1000" b="0" dirty="0" smtClean="0">
                <a:latin typeface="Helvetica65-Medium"/>
              </a:rPr>
              <a:t>임계 값</a:t>
            </a:r>
            <a:r>
              <a:rPr lang="en-US" altLang="ko-KR" sz="1000" b="0" dirty="0" smtClean="0">
                <a:latin typeface="Helvetica65-Medium"/>
              </a:rPr>
              <a:t>(Limitation Value)</a:t>
            </a: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       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모니터링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항목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별로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알람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로그</a:t>
            </a:r>
            <a:r>
              <a:rPr lang="ko-KR" altLang="ko-KR" sz="1000" b="0" dirty="0" smtClean="0">
                <a:latin typeface="Helvetica65-Medium"/>
                <a:ea typeface="나눔고딕" charset="-127"/>
              </a:rPr>
              <a:t>를 남기는 기준이 되는 값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입니다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설정 값을 초과하면 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알티몬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로그외에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알람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로그에 별도로 기록됩니다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 </a:t>
            </a:r>
          </a:p>
          <a:p>
            <a:pPr lvl="1" hangingPunct="0">
              <a:buNone/>
            </a:pPr>
            <a:r>
              <a:rPr lang="en-US" altLang="ko-KR" sz="1000" b="0" dirty="0" smtClean="0">
                <a:solidFill>
                  <a:srgbClr val="0070C0"/>
                </a:solidFill>
                <a:latin typeface="Helvetica65-Medium"/>
                <a:ea typeface="나눔고딕" charset="-127"/>
              </a:rPr>
              <a:t>        </a:t>
            </a:r>
            <a:r>
              <a:rPr lang="ko-KR" altLang="ko-KR" sz="1000" b="0" dirty="0" smtClean="0">
                <a:solidFill>
                  <a:srgbClr val="0070C0"/>
                </a:solidFill>
                <a:latin typeface="Helvetica65-Medium"/>
                <a:ea typeface="나눔고딕" charset="-127"/>
              </a:rPr>
              <a:t>임계 값을 설정하는 기준은 운영</a:t>
            </a:r>
            <a:r>
              <a:rPr lang="en-US" altLang="ko-KR" sz="1000" b="0" dirty="0" smtClean="0">
                <a:solidFill>
                  <a:srgbClr val="0070C0"/>
                </a:solidFill>
                <a:latin typeface="Helvetica65-Medium"/>
                <a:ea typeface="나눔고딕" charset="-127"/>
              </a:rPr>
              <a:t> </a:t>
            </a:r>
            <a:r>
              <a:rPr lang="ko-KR" altLang="ko-KR" sz="1000" b="0" dirty="0" smtClean="0">
                <a:solidFill>
                  <a:srgbClr val="0070C0"/>
                </a:solidFill>
                <a:latin typeface="Helvetica65-Medium"/>
                <a:ea typeface="나눔고딕" charset="-127"/>
              </a:rPr>
              <a:t>환경에 따라 달라집니다</a:t>
            </a:r>
            <a:r>
              <a:rPr lang="en-US" altLang="ko-KR" sz="1000" b="0" dirty="0" smtClean="0">
                <a:solidFill>
                  <a:srgbClr val="0070C0"/>
                </a:solidFill>
                <a:latin typeface="Helvetica65-Medium"/>
                <a:ea typeface="나눔고딕" charset="-127"/>
              </a:rPr>
              <a:t>.</a:t>
            </a:r>
            <a:br>
              <a:rPr lang="en-US" altLang="ko-KR" sz="1000" b="0" dirty="0" smtClean="0">
                <a:solidFill>
                  <a:srgbClr val="0070C0"/>
                </a:solidFill>
                <a:latin typeface="Helvetica65-Medium"/>
                <a:ea typeface="나눔고딕" charset="-127"/>
              </a:rPr>
            </a:br>
            <a:r>
              <a:rPr lang="ko-KR" altLang="ko-KR" sz="1000" b="0" dirty="0" smtClean="0">
                <a:solidFill>
                  <a:srgbClr val="0070C0"/>
                </a:solidFill>
                <a:latin typeface="Helvetica65-Medium"/>
                <a:ea typeface="나눔고딕" charset="-127"/>
              </a:rPr>
              <a:t>임계 값 설정 예제를 참조하시기 바랍니다</a:t>
            </a:r>
            <a:r>
              <a:rPr lang="en-US" altLang="ko-KR" sz="1000" b="0" dirty="0" smtClean="0">
                <a:solidFill>
                  <a:srgbClr val="0070C0"/>
                </a:solidFill>
                <a:latin typeface="Helvetica65-Medium"/>
                <a:ea typeface="나눔고딕" charset="-127"/>
              </a:rPr>
              <a:t>.</a:t>
            </a:r>
            <a:endParaRPr lang="ko-KR" altLang="ko-KR" sz="1000" b="0" dirty="0" smtClean="0">
              <a:solidFill>
                <a:srgbClr val="0070C0"/>
              </a:solidFill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endParaRPr lang="ko-KR" altLang="ko-KR" sz="1000" b="0" dirty="0" smtClean="0">
              <a:latin typeface="Helvetica65-Medium"/>
              <a:ea typeface="나눔고딕" charset="-127"/>
            </a:endParaRPr>
          </a:p>
          <a:p>
            <a:pPr lvl="1" hangingPunct="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 </a:t>
            </a:r>
            <a:endParaRPr lang="ko-KR" altLang="ko-KR" sz="1000" b="0" dirty="0" smtClean="0">
              <a:latin typeface="Helvetica65-Medium"/>
              <a:ea typeface="나눔고딕" charset="-127"/>
            </a:endParaRPr>
          </a:p>
          <a:p>
            <a:endParaRPr lang="ko-KR" altLang="en-US" sz="1000" b="0" dirty="0">
              <a:latin typeface="Helvetica65-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ALTIMON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buNone/>
            </a:pPr>
            <a:r>
              <a:rPr lang="en-US" altLang="ko-KR" sz="1000" b="0" dirty="0" smtClean="0"/>
              <a:t>ALTIMON </a:t>
            </a:r>
            <a:r>
              <a:rPr lang="ko-KR" altLang="en-US" sz="1000" b="0" dirty="0" smtClean="0"/>
              <a:t>설치 방법은 다음과 같습니다</a:t>
            </a:r>
            <a:r>
              <a:rPr lang="en-US" altLang="ko-KR" sz="1000" b="0" dirty="0" smtClean="0"/>
              <a:t>. </a:t>
            </a:r>
          </a:p>
          <a:p>
            <a:pPr>
              <a:buNone/>
            </a:pPr>
            <a:endParaRPr lang="en-US" altLang="ko-KR" sz="1000" b="0" dirty="0" smtClean="0"/>
          </a:p>
          <a:p>
            <a:pPr marL="228600" indent="-228600">
              <a:buAutoNum type="arabicPeriod"/>
            </a:pPr>
            <a:r>
              <a:rPr lang="ko-KR" altLang="en-US" sz="1000" b="0" dirty="0" smtClean="0"/>
              <a:t>전달 받은 압축 파일을 풉니다</a:t>
            </a:r>
            <a:r>
              <a:rPr lang="en-US" altLang="ko-KR" sz="1000" b="0" dirty="0" smtClean="0"/>
              <a:t>.</a:t>
            </a:r>
          </a:p>
          <a:p>
            <a:pPr marL="496888" lvl="1" indent="-228600">
              <a:buNone/>
            </a:pP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압축을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풀면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,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altimon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이라는 디렉토리가 생성됩니다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.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   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$ 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tar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xvf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altimon.tar</a:t>
            </a:r>
          </a:p>
          <a:p>
            <a:pPr marL="228600" indent="-228600">
              <a:buNone/>
            </a:pPr>
            <a:r>
              <a:rPr lang="en-US" altLang="ko-KR" sz="1000" b="0" dirty="0" smtClean="0"/>
              <a:t>    </a:t>
            </a:r>
          </a:p>
          <a:p>
            <a:pPr marL="228600" indent="-228600">
              <a:buAutoNum type="arabicPeriod"/>
            </a:pPr>
            <a:endParaRPr lang="en-US" altLang="ko-KR" sz="1000" b="0" dirty="0" smtClean="0"/>
          </a:p>
          <a:p>
            <a:pPr marL="228600" indent="-228600">
              <a:buAutoNum type="arabicPeriod" startAt="2"/>
            </a:pPr>
            <a:r>
              <a:rPr lang="en-US" altLang="ko-KR" sz="1000" b="0" dirty="0" smtClean="0"/>
              <a:t>ALTIMON </a:t>
            </a:r>
            <a:r>
              <a:rPr lang="ko-KR" altLang="en-US" sz="1000" b="0" dirty="0" smtClean="0"/>
              <a:t>소스 파일을 컴파일 하여 실행 파일을 생성합니다</a:t>
            </a:r>
            <a:r>
              <a:rPr lang="en-US" altLang="ko-KR" sz="1000" b="0" dirty="0" smtClean="0"/>
              <a:t>. </a:t>
            </a:r>
          </a:p>
          <a:p>
            <a:pPr marL="228600" indent="-228600">
              <a:buAutoNum type="arabicPeriod" startAt="2"/>
            </a:pPr>
            <a:endParaRPr lang="en-US" altLang="ko-KR" sz="1000" b="0" dirty="0" smtClean="0"/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$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cd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altimon</a:t>
            </a:r>
            <a:endParaRPr lang="en-US" altLang="ko-KR" sz="1000" b="0" dirty="0" smtClean="0">
              <a:latin typeface="나눔고딕" charset="-127"/>
              <a:ea typeface="나눔고딕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$ 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make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altimon</a:t>
            </a:r>
            <a:endParaRPr lang="en-US" altLang="ko-KR" sz="1000" b="0" dirty="0" smtClean="0">
              <a:latin typeface="나눔고딕" charset="-127"/>
              <a:ea typeface="나눔고딕" charset="-127"/>
            </a:endParaRPr>
          </a:p>
          <a:p>
            <a:pPr marL="496888" lvl="1" indent="-228600">
              <a:buNone/>
            </a:pPr>
            <a:endParaRPr lang="en-US" altLang="ko-KR" sz="1000" b="0" dirty="0" smtClean="0"/>
          </a:p>
          <a:p>
            <a:pPr marL="496888" lvl="1" indent="-228600">
              <a:buNone/>
            </a:pP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컴파일이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정상적으로 완료되면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altimon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이라는 실행 파일을 생성됩니다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. </a:t>
            </a:r>
          </a:p>
          <a:p>
            <a:pPr marL="228600" indent="-228600">
              <a:buNone/>
            </a:pPr>
            <a:r>
              <a:rPr lang="en-US" altLang="ko-KR" sz="1000" b="0" dirty="0" smtClean="0"/>
              <a:t> </a:t>
            </a:r>
          </a:p>
          <a:p>
            <a:pPr marL="496888" lvl="1" indent="-228600">
              <a:buNone/>
            </a:pP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$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ls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-l</a:t>
            </a:r>
          </a:p>
          <a:p>
            <a:pPr marL="496888" lvl="1" indent="-228600">
              <a:buNone/>
            </a:pP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total 3648</a:t>
            </a:r>
          </a:p>
          <a:p>
            <a:pPr marL="496888" lvl="1" indent="-228600">
              <a:buNone/>
            </a:pP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drwxrwxrwx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2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altibase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users      96 4</a:t>
            </a:r>
            <a:r>
              <a:rPr lang="ko-KR" altLang="en-US" sz="900" b="0" dirty="0" smtClean="0">
                <a:latin typeface="돋움체" pitchFamily="49" charset="-127"/>
                <a:ea typeface="돋움체" pitchFamily="49" charset="-127"/>
              </a:rPr>
              <a:t>월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  1 09:28 ACTION_LOG</a:t>
            </a:r>
          </a:p>
          <a:p>
            <a:pPr marL="496888" lvl="1" indent="-228600">
              <a:buNone/>
            </a:pP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drwxrwxrwx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2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altibase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users    1024 4</a:t>
            </a:r>
            <a:r>
              <a:rPr lang="ko-KR" altLang="en-US" sz="900" b="0" dirty="0" smtClean="0">
                <a:latin typeface="돋움체" pitchFamily="49" charset="-127"/>
                <a:ea typeface="돋움체" pitchFamily="49" charset="-127"/>
              </a:rPr>
              <a:t>월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  1 09:28 ACTION_SCRIPT</a:t>
            </a:r>
          </a:p>
          <a:p>
            <a:pPr marL="496888" lvl="1" indent="-228600">
              <a:buNone/>
            </a:pP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-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rw-rw-rw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- 1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altibase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users     318 4</a:t>
            </a:r>
            <a:r>
              <a:rPr lang="ko-KR" altLang="en-US" sz="900" b="0" dirty="0" smtClean="0">
                <a:latin typeface="돋움체" pitchFamily="49" charset="-127"/>
                <a:ea typeface="돋움체" pitchFamily="49" charset="-127"/>
              </a:rPr>
              <a:t>월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  1 09:27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Makefile</a:t>
            </a:r>
            <a:endParaRPr lang="en-US" altLang="ko-KR" sz="900" b="0" dirty="0" smtClean="0">
              <a:latin typeface="돋움체" pitchFamily="49" charset="-127"/>
              <a:ea typeface="돋움체" pitchFamily="49" charset="-127"/>
            </a:endParaRPr>
          </a:p>
          <a:p>
            <a:pPr marL="496888" lvl="1" indent="-228600">
              <a:buNone/>
            </a:pP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-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rwxrwxrwx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1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altibase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users 3455816 4</a:t>
            </a:r>
            <a:r>
              <a:rPr lang="ko-KR" altLang="en-US" sz="900" b="0" dirty="0" smtClean="0">
                <a:latin typeface="돋움체" pitchFamily="49" charset="-127"/>
                <a:ea typeface="돋움체" pitchFamily="49" charset="-127"/>
              </a:rPr>
              <a:t>월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  1 09:29 </a:t>
            </a:r>
            <a:r>
              <a:rPr lang="en-US" altLang="ko-KR" sz="900" b="0" dirty="0" err="1" smtClean="0">
                <a:solidFill>
                  <a:srgbClr val="FF0000"/>
                </a:solidFill>
                <a:latin typeface="돋움체" pitchFamily="49" charset="-127"/>
                <a:ea typeface="돋움체" pitchFamily="49" charset="-127"/>
              </a:rPr>
              <a:t>altimon</a:t>
            </a:r>
            <a:endParaRPr lang="en-US" altLang="ko-KR" sz="900" b="0" dirty="0" smtClean="0">
              <a:solidFill>
                <a:srgbClr val="FF0000"/>
              </a:solidFill>
              <a:latin typeface="돋움체" pitchFamily="49" charset="-127"/>
              <a:ea typeface="돋움체" pitchFamily="49" charset="-127"/>
            </a:endParaRPr>
          </a:p>
          <a:p>
            <a:pPr marL="496888" lvl="1" indent="-228600">
              <a:buNone/>
            </a:pP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-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rw-rw-rw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- 1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altibase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users   16936 4</a:t>
            </a:r>
            <a:r>
              <a:rPr lang="ko-KR" altLang="en-US" sz="900" b="0" dirty="0" smtClean="0">
                <a:latin typeface="돋움체" pitchFamily="49" charset="-127"/>
                <a:ea typeface="돋움체" pitchFamily="49" charset="-127"/>
              </a:rPr>
              <a:t>월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  1 10:05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altimon.conf</a:t>
            </a:r>
            <a:endParaRPr lang="en-US" altLang="ko-KR" sz="900" b="0" dirty="0" smtClean="0">
              <a:latin typeface="돋움체" pitchFamily="49" charset="-127"/>
              <a:ea typeface="돋움체" pitchFamily="49" charset="-127"/>
            </a:endParaRPr>
          </a:p>
          <a:p>
            <a:pPr marL="496888" lvl="1" indent="-228600">
              <a:buNone/>
            </a:pP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-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rw-rw-rw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- 1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altibase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users   78141 4</a:t>
            </a:r>
            <a:r>
              <a:rPr lang="ko-KR" altLang="en-US" sz="900" b="0" dirty="0" smtClean="0">
                <a:latin typeface="돋움체" pitchFamily="49" charset="-127"/>
                <a:ea typeface="돋움체" pitchFamily="49" charset="-127"/>
              </a:rPr>
              <a:t>월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  1 09:27 altimon.cpp</a:t>
            </a:r>
          </a:p>
          <a:p>
            <a:pPr marL="496888" lvl="1" indent="-228600">
              <a:buNone/>
            </a:pP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-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rw-rw-rw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- 1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altibase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users  172624 4</a:t>
            </a:r>
            <a:r>
              <a:rPr lang="ko-KR" altLang="en-US" sz="900" b="0" dirty="0" smtClean="0">
                <a:latin typeface="돋움체" pitchFamily="49" charset="-127"/>
                <a:ea typeface="돋움체" pitchFamily="49" charset="-127"/>
              </a:rPr>
              <a:t>월</a:t>
            </a:r>
            <a:r>
              <a:rPr lang="en-US" altLang="ko-KR" sz="900" b="0" dirty="0" smtClean="0">
                <a:latin typeface="돋움체" pitchFamily="49" charset="-127"/>
                <a:ea typeface="돋움체" pitchFamily="49" charset="-127"/>
              </a:rPr>
              <a:t>   1 09:29 </a:t>
            </a:r>
            <a:r>
              <a:rPr lang="en-US" altLang="ko-KR" sz="900" b="0" dirty="0" err="1" smtClean="0">
                <a:latin typeface="돋움체" pitchFamily="49" charset="-127"/>
                <a:ea typeface="돋움체" pitchFamily="49" charset="-127"/>
              </a:rPr>
              <a:t>altimon.o</a:t>
            </a:r>
            <a:endParaRPr lang="en-US" altLang="ko-KR" sz="900" b="0" dirty="0" smtClean="0">
              <a:latin typeface="돋움체" pitchFamily="49" charset="-127"/>
              <a:ea typeface="돋움체" pitchFamily="49" charset="-127"/>
            </a:endParaRPr>
          </a:p>
          <a:p>
            <a:pPr marL="228600" indent="-228600">
              <a:buAutoNum type="arabicPeriod" startAt="2"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marL="228600" indent="-228600">
              <a:buAutoNum type="arabicPeriod" startAt="2"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marL="228600" indent="-228600">
              <a:buAutoNum type="arabicPeriod" startAt="3"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ALTIMON 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실행  파일을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 $ALTIBASE_HOME/bin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디렉토리로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복사합니다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 </a:t>
            </a:r>
          </a:p>
          <a:p>
            <a:pPr marL="228600" indent="-228600">
              <a:buAutoNum type="arabicPeriod" startAt="3"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 lvl="1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$ 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cp -p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altimon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$ALTIBASE_HOME/bin/</a:t>
            </a:r>
          </a:p>
          <a:p>
            <a:pPr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 </a:t>
            </a:r>
          </a:p>
          <a:p>
            <a:pPr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 </a:t>
            </a:r>
          </a:p>
          <a:p>
            <a:pPr marL="228600" indent="-228600">
              <a:buAutoNum type="arabicPeriod" startAt="4"/>
            </a:pPr>
            <a:r>
              <a:rPr lang="en-US" altLang="ko-KR" sz="1000" b="0" dirty="0" smtClean="0">
                <a:latin typeface="Helvetica65-Medium"/>
                <a:ea typeface="나눔고딕" charset="-127"/>
              </a:rPr>
              <a:t>ALTIMON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설정 파일을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$ALTIBASE_HOME/conf </a:t>
            </a:r>
            <a:r>
              <a:rPr lang="ko-KR" altLang="en-US" sz="1000" b="0" dirty="0" err="1" smtClean="0">
                <a:latin typeface="Helvetica65-Medium"/>
                <a:ea typeface="나눔고딕" charset="-127"/>
              </a:rPr>
              <a:t>디렉토리로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 복사합니다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</a:t>
            </a:r>
          </a:p>
          <a:p>
            <a:pPr>
              <a:buNone/>
            </a:pPr>
            <a:endParaRPr lang="ko-KR" altLang="en-US" sz="1000" b="0" dirty="0" smtClean="0">
              <a:latin typeface="Helvetica65-Medium"/>
              <a:ea typeface="나눔고딕" charset="-127"/>
            </a:endParaRPr>
          </a:p>
          <a:p>
            <a:pPr lvl="1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$ 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cp -p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altimon.conf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$ALTIBASE_HOME/conf/</a:t>
            </a:r>
            <a:endParaRPr lang="ko-KR" altLang="en-US" sz="1000" dirty="0">
              <a:latin typeface="나눔고딕" charset="-127"/>
              <a:ea typeface="나눔고딕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ALTIMON </a:t>
            </a:r>
            <a:r>
              <a:rPr lang="ko-KR" altLang="en-US" dirty="0" err="1" smtClean="0"/>
              <a:t>디렉토리</a:t>
            </a:r>
            <a:r>
              <a:rPr lang="ko-KR" altLang="en-US" dirty="0" smtClean="0"/>
              <a:t> 구조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sz="1000" b="0" dirty="0" smtClean="0">
                <a:latin typeface="Helvetica65-Medium"/>
                <a:ea typeface="나눔고딕" charset="-127"/>
              </a:rPr>
              <a:t>ALTIMON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을 설치하면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</a:t>
            </a:r>
            <a:r>
              <a:rPr lang="en-US" altLang="ko-KR" sz="1000" b="0" dirty="0" err="1" smtClean="0">
                <a:latin typeface="Helvetica65-Medium"/>
                <a:ea typeface="나눔고딕" charset="-127"/>
              </a:rPr>
              <a:t>altimon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 </a:t>
            </a:r>
            <a:r>
              <a:rPr lang="ko-KR" altLang="en-US" sz="1000" b="0" dirty="0" smtClean="0">
                <a:latin typeface="Helvetica65-Medium"/>
                <a:ea typeface="나눔고딕" charset="-127"/>
              </a:rPr>
              <a:t>이라는 디렉토리가 생성되며 아래 그림과 같은 구조로 되어 있습니다</a:t>
            </a:r>
            <a:r>
              <a:rPr lang="en-US" altLang="ko-KR" sz="1000" b="0" dirty="0" smtClean="0">
                <a:latin typeface="Helvetica65-Medium"/>
                <a:ea typeface="나눔고딕" charset="-127"/>
              </a:rPr>
              <a:t>.</a:t>
            </a:r>
          </a:p>
          <a:p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>
              <a:buNone/>
            </a:pPr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endParaRPr lang="en-US" altLang="ko-KR" sz="1000" b="0" dirty="0" smtClean="0">
              <a:latin typeface="Helvetica65-Medium"/>
              <a:ea typeface="나눔고딕" charset="-127"/>
            </a:endParaRPr>
          </a:p>
          <a:p>
            <a:pPr>
              <a:buNone/>
            </a:pP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620688" y="5148064"/>
          <a:ext cx="5832648" cy="3266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173"/>
                <a:gridCol w="1050943"/>
                <a:gridCol w="4125532"/>
              </a:tblGrid>
              <a:tr h="2564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종류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이름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설명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564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err="1" smtClean="0">
                          <a:latin typeface="나눔고딕" charset="-127"/>
                          <a:ea typeface="나눔고딕" charset="-127"/>
                        </a:rPr>
                        <a:t>디렉토리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ACTION_LOG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모니터링 대상이 임계 값에 도달 시 기록되는 로그 파일이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 위치한 </a:t>
                      </a:r>
                      <a:r>
                        <a:rPr lang="ko-KR" altLang="en-US" sz="900" baseline="0" dirty="0" err="1" smtClean="0">
                          <a:latin typeface="나눔고딕" charset="-127"/>
                          <a:ea typeface="나눔고딕" charset="-127"/>
                        </a:rPr>
                        <a:t>디렉토리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사용자가 추가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/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삭제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/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변경할 수 있음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564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err="1" smtClean="0">
                          <a:latin typeface="나눔고딕" charset="-127"/>
                          <a:ea typeface="나눔고딕" charset="-127"/>
                        </a:rPr>
                        <a:t>디렉토리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ACTION_SCRIPT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모니터링 대상이 임계 값에 도달 시 수행할 명령어가 담긴 파일이 위치한 </a:t>
                      </a:r>
                      <a:r>
                        <a:rPr lang="ko-KR" altLang="en-US" sz="900" dirty="0" err="1" smtClean="0">
                          <a:latin typeface="나눔고딕" charset="-127"/>
                          <a:ea typeface="나눔고딕" charset="-127"/>
                        </a:rPr>
                        <a:t>디렉토리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사용자가 추가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/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삭제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/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변경할 수 있음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9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564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파일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Makefile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ALTIMON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소스 컴파일을 위한 파일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564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파일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altimon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ALTIMON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실행 파일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564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파일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altimon.conf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ALTIMON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 설정 파일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사용자가 </a:t>
                      </a:r>
                      <a:endParaRPr lang="en-US" altLang="ko-KR" sz="90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algn="l" latinLnBrk="1"/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모니터링 요소를 추가할 수 있음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564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i="0" u="none" dirty="0" smtClean="0">
                          <a:solidFill>
                            <a:schemeClr val="tx1"/>
                          </a:solidFill>
                          <a:latin typeface="나눔고딕" charset="-127"/>
                          <a:ea typeface="나눔고딕" charset="-127"/>
                        </a:rPr>
                        <a:t>파일</a:t>
                      </a:r>
                      <a:endParaRPr lang="ko-KR" altLang="en-US" sz="900" i="0" u="none" dirty="0">
                        <a:solidFill>
                          <a:schemeClr val="tx1"/>
                        </a:solidFill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i="0" dirty="0" smtClean="0">
                          <a:solidFill>
                            <a:schemeClr val="tx1"/>
                          </a:solidFill>
                          <a:latin typeface="나눔고딕" charset="-127"/>
                          <a:ea typeface="나눔고딕" charset="-127"/>
                        </a:rPr>
                        <a:t>altimon.cpp</a:t>
                      </a:r>
                      <a:endParaRPr lang="ko-KR" altLang="en-US" sz="900" i="0" dirty="0">
                        <a:solidFill>
                          <a:schemeClr val="tx1"/>
                        </a:solidFill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ALTIMON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프로그램 소스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51089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dirty="0" err="1" smtClean="0">
                          <a:latin typeface="나눔고딕" charset="-127"/>
                          <a:ea typeface="나눔고딕" charset="-127"/>
                        </a:rPr>
                        <a:t>디렉토리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log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모니터링 결과를 저장하는 로그 파일이 위치하는 </a:t>
                      </a:r>
                      <a:r>
                        <a:rPr lang="ko-KR" altLang="en-US" sz="900" dirty="0" err="1" smtClean="0">
                          <a:latin typeface="나눔고딕" charset="-127"/>
                          <a:ea typeface="나눔고딕" charset="-127"/>
                        </a:rPr>
                        <a:t>디렉토리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</a:p>
                    <a:p>
                      <a:pPr algn="l" latinLnBrk="1"/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altimon.log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와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alarm.log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가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생성 됨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</a:p>
                    <a:p>
                      <a:pPr algn="l" latinLnBrk="1"/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altimon.log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는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모니터링 결과를 모두 기록하며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, </a:t>
                      </a:r>
                    </a:p>
                    <a:p>
                      <a:pPr algn="l" latinLnBrk="1"/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alarm.log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는 임계 값 초과 시 기록 됨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당일 로그는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*.log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 이며 지난 로그는 </a:t>
                      </a:r>
                      <a:r>
                        <a:rPr lang="en-US" altLang="ko-KR" sz="900" baseline="0" dirty="0" err="1" smtClean="0">
                          <a:latin typeface="나눔고딕" charset="-127"/>
                          <a:ea typeface="나눔고딕" charset="-127"/>
                        </a:rPr>
                        <a:t>altimon.log_YYMM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형태로 변경 됨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endParaRPr lang="en-US" altLang="ko-KR" sz="9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330154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dirty="0" err="1" smtClean="0">
                          <a:latin typeface="나눔고딕" charset="-127"/>
                          <a:ea typeface="나눔고딕" charset="-127"/>
                        </a:rPr>
                        <a:t>디렉토리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proc_log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LOGGING_LV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이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2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인 경우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,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endParaRPr lang="en-US" altLang="ko-KR" sz="90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smaps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결과를 저장하는 로그 파일이 위치하는 </a:t>
                      </a:r>
                      <a:r>
                        <a:rPr lang="ko-KR" altLang="en-US" sz="900" dirty="0" err="1" smtClean="0">
                          <a:latin typeface="나눔고딕" charset="-127"/>
                          <a:ea typeface="나눔고딕" charset="-127"/>
                        </a:rPr>
                        <a:t>디렉토리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900" dirty="0" err="1" smtClean="0">
                          <a:latin typeface="나눔고딕" charset="-127"/>
                          <a:ea typeface="나눔고딕" charset="-127"/>
                        </a:rPr>
                        <a:t>리눅스에만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 해당 됨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52" name="그룹 151"/>
          <p:cNvGrpSpPr/>
          <p:nvPr/>
        </p:nvGrpSpPr>
        <p:grpSpPr>
          <a:xfrm>
            <a:off x="692696" y="1240964"/>
            <a:ext cx="2342356" cy="3797756"/>
            <a:chOff x="548680" y="1187624"/>
            <a:chExt cx="2342356" cy="3797756"/>
          </a:xfrm>
        </p:grpSpPr>
        <p:sp>
          <p:nvSpPr>
            <p:cNvPr id="13" name="직사각형 12"/>
            <p:cNvSpPr/>
            <p:nvPr/>
          </p:nvSpPr>
          <p:spPr>
            <a:xfrm>
              <a:off x="1362100" y="1698536"/>
              <a:ext cx="971540" cy="21602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800" dirty="0" smtClean="0">
                  <a:latin typeface="나눔고딕" charset="-127"/>
                  <a:ea typeface="나눔고딕" charset="-127"/>
                </a:rPr>
                <a:t>ACTION_LOG</a:t>
              </a:r>
              <a:endParaRPr lang="ko-KR" altLang="en-US" sz="8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412776" y="3995936"/>
              <a:ext cx="648072" cy="21602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smtClean="0">
                  <a:latin typeface="나눔고딕" charset="-127"/>
                  <a:ea typeface="나눔고딕" charset="-127"/>
                </a:rPr>
                <a:t>log</a:t>
              </a:r>
              <a:endParaRPr lang="ko-KR" altLang="en-US" sz="9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412776" y="3222516"/>
              <a:ext cx="648072" cy="21602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err="1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altimon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412776" y="3457208"/>
              <a:ext cx="864096" cy="21602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err="1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altimon.conf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1412776" y="2987824"/>
              <a:ext cx="648072" cy="21602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err="1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Makefile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1412776" y="3692664"/>
              <a:ext cx="864096" cy="21602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altimon.cpp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916832" y="4769356"/>
              <a:ext cx="936104" cy="21602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err="1" smtClean="0">
                  <a:latin typeface="나눔고딕" charset="-127"/>
                  <a:ea typeface="나눔고딕" charset="-127"/>
                </a:rPr>
                <a:t>proc_log</a:t>
              </a:r>
              <a:endParaRPr lang="ko-KR" altLang="en-US" sz="9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48680" y="1187624"/>
              <a:ext cx="576064" cy="21602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smtClean="0">
                  <a:latin typeface="나눔고딕" charset="-127"/>
                  <a:ea typeface="나눔고딕" charset="-127"/>
                </a:rPr>
                <a:t>$HOME</a:t>
              </a: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953676" y="1441748"/>
              <a:ext cx="576064" cy="21602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err="1" smtClean="0">
                  <a:latin typeface="나눔고딕" charset="-127"/>
                  <a:ea typeface="나눔고딕" charset="-127"/>
                </a:rPr>
                <a:t>altimon</a:t>
              </a:r>
              <a:endParaRPr lang="en-US" altLang="ko-KR" sz="800" dirty="0" smtClean="0">
                <a:latin typeface="나눔고딕" charset="-127"/>
                <a:ea typeface="나눔고딕" charset="-127"/>
              </a:endParaRPr>
            </a:p>
          </p:txBody>
        </p:sp>
        <p:cxnSp>
          <p:nvCxnSpPr>
            <p:cNvPr id="55" name="Shape 54"/>
            <p:cNvCxnSpPr>
              <a:stCxn id="21" idx="2"/>
              <a:endCxn id="53" idx="1"/>
            </p:cNvCxnSpPr>
            <p:nvPr/>
          </p:nvCxnSpPr>
          <p:spPr>
            <a:xfrm rot="16200000" flipH="1">
              <a:off x="822138" y="1418222"/>
              <a:ext cx="146112" cy="116964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hape 55"/>
            <p:cNvCxnSpPr>
              <a:stCxn id="53" idx="2"/>
              <a:endCxn id="13" idx="1"/>
            </p:cNvCxnSpPr>
            <p:nvPr/>
          </p:nvCxnSpPr>
          <p:spPr>
            <a:xfrm rot="16200000" flipH="1">
              <a:off x="1227516" y="1671964"/>
              <a:ext cx="148776" cy="120392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직사각형 59"/>
            <p:cNvSpPr/>
            <p:nvPr/>
          </p:nvSpPr>
          <p:spPr>
            <a:xfrm>
              <a:off x="1412776" y="2339752"/>
              <a:ext cx="971540" cy="21602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800" dirty="0" smtClean="0">
                  <a:latin typeface="나눔고딕" charset="-127"/>
                  <a:ea typeface="나눔고딕" charset="-127"/>
                </a:rPr>
                <a:t>ACTION_SCRIPT</a:t>
              </a:r>
              <a:endParaRPr lang="ko-KR" altLang="en-US" sz="800" dirty="0">
                <a:latin typeface="나눔고딕" charset="-127"/>
                <a:ea typeface="나눔고딕" charset="-127"/>
              </a:endParaRPr>
            </a:p>
          </p:txBody>
        </p:sp>
        <p:cxnSp>
          <p:nvCxnSpPr>
            <p:cNvPr id="64" name="Shape 63"/>
            <p:cNvCxnSpPr>
              <a:stCxn id="53" idx="2"/>
              <a:endCxn id="60" idx="1"/>
            </p:cNvCxnSpPr>
            <p:nvPr/>
          </p:nvCxnSpPr>
          <p:spPr>
            <a:xfrm rot="16200000" flipH="1">
              <a:off x="932246" y="1967234"/>
              <a:ext cx="789992" cy="171068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직사각형 69"/>
            <p:cNvSpPr/>
            <p:nvPr/>
          </p:nvSpPr>
          <p:spPr>
            <a:xfrm>
              <a:off x="1916832" y="1979712"/>
              <a:ext cx="936104" cy="14401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cpu_act.log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cxnSp>
          <p:nvCxnSpPr>
            <p:cNvPr id="72" name="Shape 71"/>
            <p:cNvCxnSpPr>
              <a:stCxn id="13" idx="2"/>
              <a:endCxn id="70" idx="1"/>
            </p:cNvCxnSpPr>
            <p:nvPr/>
          </p:nvCxnSpPr>
          <p:spPr>
            <a:xfrm rot="16200000" flipH="1">
              <a:off x="1813771" y="1948659"/>
              <a:ext cx="137160" cy="68962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직사각형 98"/>
            <p:cNvSpPr/>
            <p:nvPr/>
          </p:nvSpPr>
          <p:spPr>
            <a:xfrm>
              <a:off x="1954932" y="2620164"/>
              <a:ext cx="936104" cy="14401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cpu_act.sql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cxnSp>
          <p:nvCxnSpPr>
            <p:cNvPr id="103" name="Shape 102"/>
            <p:cNvCxnSpPr>
              <a:endCxn id="117" idx="1"/>
            </p:cNvCxnSpPr>
            <p:nvPr/>
          </p:nvCxnSpPr>
          <p:spPr>
            <a:xfrm rot="16200000" flipH="1">
              <a:off x="1831680" y="2751037"/>
              <a:ext cx="185544" cy="52576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hape 107"/>
            <p:cNvCxnSpPr>
              <a:stCxn id="60" idx="2"/>
              <a:endCxn id="99" idx="1"/>
            </p:cNvCxnSpPr>
            <p:nvPr/>
          </p:nvCxnSpPr>
          <p:spPr>
            <a:xfrm rot="16200000" flipH="1">
              <a:off x="1858541" y="2595781"/>
              <a:ext cx="136396" cy="56386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직사각형 115"/>
            <p:cNvSpPr/>
            <p:nvPr/>
          </p:nvSpPr>
          <p:spPr>
            <a:xfrm>
              <a:off x="1916832" y="2150017"/>
              <a:ext cx="936104" cy="14401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…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17" name="직사각형 116"/>
            <p:cNvSpPr/>
            <p:nvPr/>
          </p:nvSpPr>
          <p:spPr>
            <a:xfrm>
              <a:off x="1950740" y="2798089"/>
              <a:ext cx="936104" cy="14401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…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cxnSp>
          <p:nvCxnSpPr>
            <p:cNvPr id="120" name="Shape 119"/>
            <p:cNvCxnSpPr>
              <a:endCxn id="116" idx="1"/>
            </p:cNvCxnSpPr>
            <p:nvPr/>
          </p:nvCxnSpPr>
          <p:spPr>
            <a:xfrm rot="16200000" flipH="1">
              <a:off x="1799486" y="2104679"/>
              <a:ext cx="170304" cy="64388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직사각형 123"/>
            <p:cNvSpPr/>
            <p:nvPr/>
          </p:nvSpPr>
          <p:spPr>
            <a:xfrm>
              <a:off x="1916832" y="4283968"/>
              <a:ext cx="936104" cy="21602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altimon.log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25" name="직사각형 124"/>
            <p:cNvSpPr/>
            <p:nvPr/>
          </p:nvSpPr>
          <p:spPr>
            <a:xfrm>
              <a:off x="1916832" y="4522852"/>
              <a:ext cx="936104" cy="21602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smtClean="0">
                  <a:solidFill>
                    <a:schemeClr val="tx1"/>
                  </a:solidFill>
                  <a:latin typeface="나눔고딕" charset="-127"/>
                  <a:ea typeface="나눔고딕" charset="-127"/>
                </a:rPr>
                <a:t>alarm.log</a:t>
              </a:r>
              <a:endParaRPr lang="ko-KR" altLang="en-US" sz="900" dirty="0">
                <a:solidFill>
                  <a:schemeClr val="tx1"/>
                </a:solidFill>
                <a:latin typeface="나눔고딕" charset="-127"/>
                <a:ea typeface="나눔고딕" charset="-127"/>
              </a:endParaRPr>
            </a:p>
          </p:txBody>
        </p:sp>
        <p:cxnSp>
          <p:nvCxnSpPr>
            <p:cNvPr id="128" name="Shape 127"/>
            <p:cNvCxnSpPr>
              <a:stCxn id="53" idx="2"/>
              <a:endCxn id="18" idx="1"/>
            </p:cNvCxnSpPr>
            <p:nvPr/>
          </p:nvCxnSpPr>
          <p:spPr>
            <a:xfrm rot="16200000" flipH="1">
              <a:off x="608210" y="2291270"/>
              <a:ext cx="1438064" cy="171068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hape 130"/>
            <p:cNvCxnSpPr>
              <a:stCxn id="53" idx="2"/>
              <a:endCxn id="16" idx="1"/>
            </p:cNvCxnSpPr>
            <p:nvPr/>
          </p:nvCxnSpPr>
          <p:spPr>
            <a:xfrm rot="16200000" flipH="1">
              <a:off x="490864" y="2408616"/>
              <a:ext cx="1672756" cy="171068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hape 132"/>
            <p:cNvCxnSpPr>
              <a:stCxn id="53" idx="2"/>
              <a:endCxn id="17" idx="1"/>
            </p:cNvCxnSpPr>
            <p:nvPr/>
          </p:nvCxnSpPr>
          <p:spPr>
            <a:xfrm rot="16200000" flipH="1">
              <a:off x="373518" y="2525962"/>
              <a:ext cx="1907448" cy="171068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hape 134"/>
            <p:cNvCxnSpPr>
              <a:stCxn id="53" idx="2"/>
              <a:endCxn id="19" idx="1"/>
            </p:cNvCxnSpPr>
            <p:nvPr/>
          </p:nvCxnSpPr>
          <p:spPr>
            <a:xfrm rot="16200000" flipH="1">
              <a:off x="255790" y="2643690"/>
              <a:ext cx="2142904" cy="171068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hape 136"/>
            <p:cNvCxnSpPr>
              <a:stCxn id="53" idx="2"/>
              <a:endCxn id="15" idx="1"/>
            </p:cNvCxnSpPr>
            <p:nvPr/>
          </p:nvCxnSpPr>
          <p:spPr>
            <a:xfrm rot="16200000" flipH="1">
              <a:off x="104154" y="2795326"/>
              <a:ext cx="2446176" cy="171068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hape 140"/>
            <p:cNvCxnSpPr>
              <a:stCxn id="15" idx="2"/>
              <a:endCxn id="124" idx="1"/>
            </p:cNvCxnSpPr>
            <p:nvPr/>
          </p:nvCxnSpPr>
          <p:spPr>
            <a:xfrm rot="16200000" flipH="1">
              <a:off x="1736812" y="4211960"/>
              <a:ext cx="180020" cy="180020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hape 143"/>
            <p:cNvCxnSpPr>
              <a:stCxn id="125" idx="1"/>
              <a:endCxn id="15" idx="2"/>
            </p:cNvCxnSpPr>
            <p:nvPr/>
          </p:nvCxnSpPr>
          <p:spPr>
            <a:xfrm rot="10800000">
              <a:off x="1736812" y="4211960"/>
              <a:ext cx="180020" cy="418904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hape 145"/>
            <p:cNvCxnSpPr>
              <a:stCxn id="20" idx="1"/>
              <a:endCxn id="15" idx="2"/>
            </p:cNvCxnSpPr>
            <p:nvPr/>
          </p:nvCxnSpPr>
          <p:spPr>
            <a:xfrm rot="10800000">
              <a:off x="1736812" y="4211960"/>
              <a:ext cx="180020" cy="665408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ALTIMON </a:t>
            </a:r>
            <a:r>
              <a:rPr lang="ko-KR" altLang="en-US" dirty="0" smtClean="0"/>
              <a:t>설정</a:t>
            </a:r>
            <a:r>
              <a:rPr lang="en-US" altLang="ko-KR" dirty="0" smtClean="0"/>
              <a:t>(1/)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pPr hangingPunct="0"/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ALTIMON </a:t>
            </a:r>
            <a:r>
              <a:rPr lang="ko-KR" altLang="ko-KR" sz="1000" b="0" dirty="0" smtClean="0">
                <a:latin typeface="나눔고딕" charset="-127"/>
                <a:ea typeface="나눔고딕" charset="-127"/>
              </a:rPr>
              <a:t>설정 파일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(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altimon.conf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)</a:t>
            </a:r>
            <a:r>
              <a:rPr lang="ko-KR" altLang="ko-KR" sz="1000" b="0" dirty="0" smtClean="0">
                <a:latin typeface="나눔고딕" charset="-127"/>
                <a:ea typeface="나눔고딕" charset="-127"/>
              </a:rPr>
              <a:t>은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XML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태그 </a:t>
            </a:r>
            <a:r>
              <a:rPr lang="ko-KR" altLang="ko-KR" sz="1000" b="0" dirty="0" smtClean="0">
                <a:latin typeface="나눔고딕" charset="-127"/>
                <a:ea typeface="나눔고딕" charset="-127"/>
              </a:rPr>
              <a:t>사이에 값을 입력 및 변경하는 방식으로 되어 있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습니다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.</a:t>
            </a:r>
          </a:p>
          <a:p>
            <a:pPr hangingPunct="0"/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태그 이름은 모두</a:t>
            </a:r>
            <a:r>
              <a:rPr lang="ko-KR" altLang="ko-KR" sz="1000" b="0" dirty="0" smtClean="0">
                <a:latin typeface="나눔고딕" charset="-127"/>
                <a:ea typeface="나눔고딕" charset="-127"/>
              </a:rPr>
              <a:t>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영문 </a:t>
            </a:r>
            <a:r>
              <a:rPr lang="ko-KR" altLang="ko-KR" sz="1000" b="0" dirty="0" smtClean="0">
                <a:latin typeface="나눔고딕" charset="-127"/>
                <a:ea typeface="나눔고딕" charset="-127"/>
              </a:rPr>
              <a:t>대문자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를 사용해야 </a:t>
            </a:r>
            <a:r>
              <a:rPr lang="ko-KR" altLang="ko-KR" sz="1000" b="0" dirty="0" smtClean="0">
                <a:latin typeface="나눔고딕" charset="-127"/>
                <a:ea typeface="나눔고딕" charset="-127"/>
              </a:rPr>
              <a:t>합니다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.</a:t>
            </a:r>
            <a:endParaRPr lang="en-US" altLang="ko-KR" sz="1000" b="0" dirty="0" smtClean="0">
              <a:solidFill>
                <a:srgbClr val="0070C0"/>
              </a:solidFill>
              <a:latin typeface="나눔고딕" charset="-127"/>
              <a:ea typeface="나눔고딕" charset="-127"/>
            </a:endParaRPr>
          </a:p>
          <a:p>
            <a:pPr hangingPunct="0"/>
            <a:r>
              <a:rPr lang="ko-KR" altLang="en-US" sz="1000" b="0" dirty="0" smtClean="0">
                <a:solidFill>
                  <a:srgbClr val="0070C0"/>
                </a:solidFill>
                <a:latin typeface="나눔고딕" charset="-127"/>
                <a:ea typeface="나눔고딕" charset="-127"/>
              </a:rPr>
              <a:t>이 파일은 </a:t>
            </a:r>
            <a:r>
              <a:rPr lang="en-US" altLang="ko-KR" sz="1000" b="0" dirty="0" smtClean="0">
                <a:solidFill>
                  <a:srgbClr val="0070C0"/>
                </a:solidFill>
                <a:latin typeface="나눔고딕" charset="-127"/>
                <a:ea typeface="나눔고딕" charset="-127"/>
              </a:rPr>
              <a:t>$ALTIBASE_HOME/conf </a:t>
            </a:r>
            <a:r>
              <a:rPr lang="ko-KR" altLang="en-US" sz="1000" b="0" dirty="0" smtClean="0">
                <a:solidFill>
                  <a:srgbClr val="0070C0"/>
                </a:solidFill>
                <a:latin typeface="나눔고딕" charset="-127"/>
                <a:ea typeface="나눔고딕" charset="-127"/>
              </a:rPr>
              <a:t>에 위치해야 합니다</a:t>
            </a:r>
            <a:r>
              <a:rPr lang="en-US" altLang="ko-KR" sz="1000" b="0" dirty="0" smtClean="0">
                <a:solidFill>
                  <a:srgbClr val="0070C0"/>
                </a:solidFill>
                <a:latin typeface="나눔고딕" charset="-127"/>
                <a:ea typeface="나눔고딕" charset="-127"/>
              </a:rPr>
              <a:t>. </a:t>
            </a:r>
          </a:p>
          <a:p>
            <a:pPr hangingPunct="0"/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ALTIMON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설정 파일은 크게 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4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가지 섹션으로 구성되어 있습니다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.</a:t>
            </a:r>
          </a:p>
          <a:p>
            <a:pPr hangingPunct="0">
              <a:buNone/>
            </a:pPr>
            <a:r>
              <a:rPr lang="en-US" altLang="ko-KR" sz="800" b="0" dirty="0" smtClean="0">
                <a:latin typeface="나눔고딕" charset="-127"/>
                <a:ea typeface="나눔고딕" charset="-127"/>
              </a:rPr>
              <a:t>      (REPOSITORY PROPERTY </a:t>
            </a:r>
            <a:r>
              <a:rPr lang="ko-KR" altLang="en-US" sz="800" b="0" dirty="0" smtClean="0">
                <a:latin typeface="나눔고딕" charset="-127"/>
                <a:ea typeface="나눔고딕" charset="-127"/>
              </a:rPr>
              <a:t>도 있지만 거의 사용하지 않으니 설명에서 제외합니다</a:t>
            </a:r>
            <a:r>
              <a:rPr lang="en-US" altLang="ko-KR" sz="800" b="0" dirty="0" smtClean="0">
                <a:latin typeface="나눔고딕" charset="-127"/>
                <a:ea typeface="나눔고딕" charset="-127"/>
              </a:rPr>
              <a:t>.)</a:t>
            </a:r>
          </a:p>
          <a:p>
            <a:pPr hangingPunct="0">
              <a:buNone/>
            </a:pPr>
            <a:endParaRPr lang="en-US" altLang="ko-KR" sz="800" b="0" dirty="0" smtClean="0">
              <a:latin typeface="나눔고딕" charset="-127"/>
              <a:ea typeface="나눔고딕" charset="-127"/>
            </a:endParaRPr>
          </a:p>
          <a:p>
            <a:pPr lvl="1" hangingPunct="0">
              <a:buNone/>
            </a:pPr>
            <a:r>
              <a:rPr lang="en-US" altLang="ko-KR" sz="900" b="0" dirty="0" smtClean="0">
                <a:latin typeface="나눔고딕" charset="-127"/>
                <a:ea typeface="나눔고딕" charset="-127"/>
              </a:rPr>
              <a:t>1. Connection Group :  </a:t>
            </a:r>
            <a:r>
              <a:rPr lang="ko-KR" altLang="en-US" sz="900" b="0" dirty="0" smtClean="0">
                <a:latin typeface="나눔고딕" charset="-127"/>
                <a:ea typeface="나눔고딕" charset="-127"/>
              </a:rPr>
              <a:t>모니터링 대상 </a:t>
            </a:r>
            <a:r>
              <a:rPr lang="en-US" altLang="ko-KR" sz="900" b="0" dirty="0" smtClean="0">
                <a:latin typeface="나눔고딕" charset="-127"/>
                <a:ea typeface="나눔고딕" charset="-127"/>
              </a:rPr>
              <a:t>ALTIBASE HDB  </a:t>
            </a:r>
            <a:r>
              <a:rPr lang="ko-KR" altLang="en-US" sz="900" b="0" dirty="0" smtClean="0">
                <a:latin typeface="나눔고딕" charset="-127"/>
                <a:ea typeface="나눔고딕" charset="-127"/>
              </a:rPr>
              <a:t>서버의 연결 정보 설정</a:t>
            </a:r>
            <a:r>
              <a:rPr lang="en-US" altLang="ko-KR" sz="900" b="0" dirty="0" smtClean="0">
                <a:latin typeface="나눔고딕" charset="-127"/>
                <a:ea typeface="나눔고딕" charset="-127"/>
              </a:rPr>
              <a:t> </a:t>
            </a:r>
          </a:p>
          <a:p>
            <a:pPr lvl="1" hangingPunct="0">
              <a:buNone/>
            </a:pPr>
            <a:r>
              <a:rPr lang="en-US" altLang="ko-KR" sz="900" b="0" dirty="0" smtClean="0">
                <a:latin typeface="나눔고딕" charset="-127"/>
                <a:ea typeface="나눔고딕" charset="-127"/>
              </a:rPr>
              <a:t>2. ALTIMON PROPERTY  :  ALTIMON  </a:t>
            </a:r>
            <a:r>
              <a:rPr lang="ko-KR" altLang="en-US" sz="900" b="0" dirty="0" smtClean="0">
                <a:latin typeface="나눔고딕" charset="-127"/>
                <a:ea typeface="나눔고딕" charset="-127"/>
              </a:rPr>
              <a:t>프로그램 관련 설정</a:t>
            </a:r>
            <a:endParaRPr lang="en-US" altLang="ko-KR" sz="900" b="0" dirty="0" smtClean="0">
              <a:latin typeface="나눔고딕" charset="-127"/>
              <a:ea typeface="나눔고딕" charset="-127"/>
            </a:endParaRPr>
          </a:p>
          <a:p>
            <a:pPr lvl="1" hangingPunct="0">
              <a:buNone/>
            </a:pPr>
            <a:r>
              <a:rPr lang="en-US" altLang="ko-KR" sz="900" b="0" dirty="0" smtClean="0">
                <a:latin typeface="나눔고딕" charset="-127"/>
                <a:ea typeface="나눔고딕" charset="-127"/>
              </a:rPr>
              <a:t>3. PROCESS CHECK PROPERTY : </a:t>
            </a:r>
            <a:r>
              <a:rPr lang="en-US" altLang="ko-KR" sz="9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ALTIBASE HDB </a:t>
            </a:r>
            <a:r>
              <a:rPr lang="ko-KR" altLang="en-US" sz="9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서버 프로세스와 관련한 시스템 자원을 모니터링 하기 위한 설정</a:t>
            </a:r>
            <a:endParaRPr lang="en-US" altLang="ko-KR" sz="900" b="0" dirty="0" smtClean="0">
              <a:latin typeface="나눔고딕" charset="-127"/>
              <a:ea typeface="나눔고딕" charset="-127"/>
            </a:endParaRPr>
          </a:p>
          <a:p>
            <a:pPr lvl="1" hangingPunct="0">
              <a:buNone/>
            </a:pPr>
            <a:r>
              <a:rPr lang="en-US" altLang="ko-KR" sz="900" b="0" dirty="0" smtClean="0">
                <a:latin typeface="나눔고딕" charset="-127"/>
                <a:ea typeface="나눔고딕" charset="-127"/>
              </a:rPr>
              <a:t>4. Monitoring query :  ALTIBASE HDB </a:t>
            </a:r>
            <a:r>
              <a:rPr lang="ko-KR" altLang="en-US" sz="900" b="0" dirty="0" smtClean="0">
                <a:latin typeface="나눔고딕" charset="-127"/>
                <a:ea typeface="나눔고딕" charset="-127"/>
              </a:rPr>
              <a:t>서버 내부 정보를 모니터링 하기 위한 설정</a:t>
            </a:r>
            <a:endParaRPr lang="en-US" altLang="ko-KR" sz="900" b="0" dirty="0" smtClean="0">
              <a:latin typeface="나눔고딕" charset="-127"/>
              <a:ea typeface="나눔고딕" charset="-127"/>
            </a:endParaRPr>
          </a:p>
          <a:p>
            <a:pPr hangingPunct="0">
              <a:buNone/>
            </a:pPr>
            <a:endParaRPr lang="ko-KR" altLang="ko-KR" sz="1000" b="0" dirty="0" smtClean="0">
              <a:latin typeface="나눔고딕" charset="-127"/>
              <a:ea typeface="나눔고딕" charset="-127"/>
            </a:endParaRPr>
          </a:p>
          <a:p>
            <a:pPr hangingPunct="0">
              <a:buNone/>
            </a:pP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해당 섹션에 속하는 태그의 의미는 아래와 같습니다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.</a:t>
            </a:r>
          </a:p>
          <a:p>
            <a:pPr>
              <a:buNone/>
            </a:pPr>
            <a:endParaRPr lang="en-US" altLang="ko-KR" sz="1000" b="0" dirty="0" smtClean="0">
              <a:latin typeface="Helvetica65-Medium"/>
            </a:endParaRPr>
          </a:p>
          <a:p>
            <a:pPr>
              <a:buNone/>
            </a:pPr>
            <a:endParaRPr lang="en-US" altLang="ko-KR" sz="1000" b="0" dirty="0" smtClean="0">
              <a:latin typeface="Helvetica65-Medium"/>
            </a:endParaRPr>
          </a:p>
          <a:p>
            <a:pPr marL="228600" indent="-228600">
              <a:buAutoNum type="arabicPeriod"/>
            </a:pPr>
            <a:r>
              <a:rPr lang="en-US" altLang="ko-KR" sz="1100" dirty="0" smtClean="0">
                <a:latin typeface="나눔고딕" charset="-127"/>
                <a:ea typeface="나눔고딕" charset="-127"/>
              </a:rPr>
              <a:t>Connection Group (</a:t>
            </a:r>
            <a:r>
              <a:rPr lang="ko-KR" altLang="en-US" sz="1100" dirty="0" smtClean="0">
                <a:latin typeface="나눔고딕" charset="-127"/>
                <a:ea typeface="나눔고딕" charset="-127"/>
              </a:rPr>
              <a:t>최상위 태그 명 </a:t>
            </a:r>
            <a:r>
              <a:rPr lang="en-US" altLang="ko-KR" sz="1100" dirty="0" smtClean="0">
                <a:latin typeface="나눔고딕" charset="-127"/>
                <a:ea typeface="나눔고딕" charset="-127"/>
              </a:rPr>
              <a:t>: CONNECTION_INFO)</a:t>
            </a:r>
          </a:p>
          <a:p>
            <a:pPr marL="228600" indent="-228600">
              <a:buNone/>
            </a:pP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       모니터링 할 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ALTIBASE HDB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서버를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설정하는 설정하는 부분입니다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. </a:t>
            </a:r>
          </a:p>
          <a:p>
            <a:pPr marL="228600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     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하나의 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ALTIMON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프로그램은 한 개의 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ALTIBASE HDB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서버를 설</a:t>
            </a:r>
            <a:endParaRPr lang="en-US" altLang="ko-KR" sz="1000" b="0" dirty="0" smtClean="0">
              <a:latin typeface="나눔고딕" charset="-127"/>
              <a:ea typeface="나눔고딕" charset="-127"/>
            </a:endParaRPr>
          </a:p>
          <a:p>
            <a:pPr marL="228600" indent="-228600">
              <a:buNone/>
            </a:pPr>
            <a:r>
              <a:rPr lang="en-US" altLang="ko-KR" sz="1000" b="0" dirty="0" smtClean="0">
                <a:latin typeface="Helvetica65-Medium"/>
                <a:ea typeface="나눔고딕" charset="-127"/>
                <a:cs typeface="Arial Unicode MS" pitchFamily="50" charset="-127"/>
              </a:rPr>
              <a:t>       </a:t>
            </a:r>
            <a:endParaRPr lang="en-US" altLang="ko-KR" sz="1000" dirty="0" smtClean="0">
              <a:latin typeface="Helvetica65-Medium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설정 예</a:t>
            </a: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&lt;CONNECTION_INFO&gt;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&lt;DB_IP&gt;        127.0.0.1   &lt;/DB_IP&gt;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	&lt;SYS_PASSWD&gt;   manager     &lt;/SYS_PASSWD&gt;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	&lt;PORT_NO&gt;      21109       &lt;/PORT_NO&gt;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	&lt;NLS_USE&gt;      US7ASCII    &lt;/NLS_USE&gt;     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&lt;/CONNECTION_INFO&gt;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태그 설명</a:t>
            </a: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228600" indent="-228600">
              <a:buNone/>
            </a:pPr>
            <a:endParaRPr lang="en-US" altLang="ko-KR" sz="1000" b="0" dirty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PORT_NO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확인 방법 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(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ALTIBASE HDB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서버의 서비스 포트 기본값은 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20300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입니다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.)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      $ is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     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iSQL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&gt; SELECT NAME, VALUE1 FROM V$PROPERTY WHERE NAME = 'PORT_NO';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NLS_USE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확인 방법</a:t>
            </a: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      $ is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     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iSQL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&gt; SELECT NLS_CHARACTERSET FROM V$NLS_PARAMETERS;     # ALTIBASE HDB 5 </a:t>
            </a:r>
            <a:r>
              <a:rPr lang="ko-KR" altLang="en-US" sz="1000" b="0" dirty="0" smtClean="0">
                <a:latin typeface="나눔고딕" charset="-127"/>
                <a:ea typeface="나눔고딕" charset="-127"/>
              </a:rPr>
              <a:t>버전부터</a:t>
            </a:r>
            <a:endParaRPr lang="en-US" altLang="ko-KR" sz="1000" b="0" dirty="0" smtClean="0">
              <a:latin typeface="나눔고딕" charset="-127"/>
              <a:ea typeface="나눔고딕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       </a:t>
            </a:r>
            <a:r>
              <a:rPr lang="en-US" altLang="ko-KR" sz="1000" b="0" dirty="0" err="1" smtClean="0">
                <a:latin typeface="나눔고딕" charset="-127"/>
                <a:ea typeface="나눔고딕" charset="-127"/>
              </a:rPr>
              <a:t>iSQL</a:t>
            </a:r>
            <a:r>
              <a:rPr lang="en-US" altLang="ko-KR" sz="1000" b="0" dirty="0" smtClean="0">
                <a:latin typeface="나눔고딕" charset="-127"/>
                <a:ea typeface="나눔고딕" charset="-127"/>
              </a:rPr>
              <a:t>&gt; SELECT DUMP(DB_NAME) FROM V$DATABASE;                       # </a:t>
            </a:r>
            <a:r>
              <a:rPr lang="en-US" altLang="ko-KR" sz="900" b="0" dirty="0" smtClean="0">
                <a:latin typeface="나눔고딕" charset="-127"/>
                <a:ea typeface="나눔고딕" charset="-127"/>
              </a:rPr>
              <a:t>ALTIBASE HDB 4 </a:t>
            </a:r>
            <a:r>
              <a:rPr lang="ko-KR" altLang="en-US" sz="900" b="0" dirty="0" smtClean="0">
                <a:latin typeface="나눔고딕" charset="-127"/>
                <a:ea typeface="나눔고딕" charset="-127"/>
              </a:rPr>
              <a:t>버전의 경우</a:t>
            </a:r>
            <a:endParaRPr lang="en-US" altLang="ko-KR" sz="9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620688" y="5513040"/>
          <a:ext cx="5832648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7259"/>
                <a:gridCol w="3995389"/>
              </a:tblGrid>
              <a:tr h="1920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태그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설명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DB_IP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모니터링 할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ALTIBASE HDB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서버의 시스템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IP 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SYS_PASSWD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모니터링 할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ALTIBASE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HDB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서버의 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sys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유저 패스워드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PORT_NO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모니터링 할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ALTIBASE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HDB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서버의 서비스 포트</a:t>
                      </a:r>
                      <a:endParaRPr lang="ko-KR" altLang="en-US" sz="10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NLS_USE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모니터링 할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ALTIBASE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HDB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서버의 </a:t>
                      </a:r>
                      <a:r>
                        <a:rPr lang="ko-KR" altLang="en-US" sz="1000" baseline="0" dirty="0" err="1" smtClean="0">
                          <a:latin typeface="나눔고딕" charset="-127"/>
                          <a:ea typeface="나눔고딕" charset="-127"/>
                        </a:rPr>
                        <a:t>캐릭터셋</a:t>
                      </a:r>
                      <a:endParaRPr lang="ko-KR" altLang="en-US" sz="10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ALTIMON </a:t>
            </a:r>
            <a:r>
              <a:rPr lang="ko-KR" altLang="en-US" dirty="0" smtClean="0"/>
              <a:t>설정</a:t>
            </a:r>
            <a:r>
              <a:rPr lang="en-US" altLang="ko-KR" dirty="0" smtClean="0"/>
              <a:t>(2/)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eriod" startAt="2"/>
            </a:pPr>
            <a:r>
              <a:rPr lang="en-US" altLang="ko-KR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ALTIMON PROPERTY(</a:t>
            </a:r>
            <a:r>
              <a:rPr lang="ko-KR" altLang="en-US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최상위 태그 명 </a:t>
            </a:r>
            <a:r>
              <a:rPr lang="en-US" altLang="ko-KR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: ALTIMON_PROPERTY)</a:t>
            </a:r>
          </a:p>
          <a:p>
            <a:pPr marL="228600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</a:t>
            </a:r>
            <a:r>
              <a:rPr lang="ko-KR" altLang="en-US" sz="1000" b="0" dirty="0" err="1" smtClean="0">
                <a:latin typeface="나눔고딕" charset="-127"/>
                <a:ea typeface="나눔고딕" charset="-127"/>
                <a:cs typeface="Arial Unicode MS" pitchFamily="50" charset="-127"/>
              </a:rPr>
              <a:t>알티몬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로그 생성 위치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,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모니터링 주기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,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로그 파일 보관 기간 등을 설정하는 부분입니다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. </a:t>
            </a:r>
          </a:p>
          <a:p>
            <a:pPr marL="228600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ko-KR" altLang="en-US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설정 예 </a:t>
            </a: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&lt;ALTIMON_PROPERTY&gt;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&lt;DATE_FORMAT&gt;   1    &lt;/DATE_FORMAT&gt;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	&lt;SLEEP_TIME&gt;    300  &lt;/SLEEP_TIME&gt;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&lt;LOG_FILE&gt;      /home/</a:t>
            </a:r>
            <a:r>
              <a:rPr lang="en-US" altLang="ko-KR" sz="10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altibase</a:t>
            </a: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</a:t>
            </a:r>
            <a:r>
              <a:rPr lang="en-US" altLang="ko-KR" sz="10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altimon</a:t>
            </a: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/log/altimon.log &lt;/LOG_FILE&gt;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&lt;LOG_DIR&gt;       /home/</a:t>
            </a:r>
            <a:r>
              <a:rPr lang="en-US" altLang="ko-KR" sz="10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altibase</a:t>
            </a: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</a:t>
            </a:r>
            <a:r>
              <a:rPr lang="en-US" altLang="ko-KR" sz="10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altimon</a:t>
            </a: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/log             &lt;/LOG_DIR&gt;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&lt;LIFE_CYCLE&gt;    3    &lt;/LIFE_CYCLE&gt;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&lt;LOGGING_LV&gt;    2    &lt;/LOGGING_LV&gt;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&lt;ALARM_FILE&gt;    /home/</a:t>
            </a:r>
            <a:r>
              <a:rPr lang="en-US" altLang="ko-KR" sz="10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altibase</a:t>
            </a: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</a:t>
            </a:r>
            <a:r>
              <a:rPr lang="en-US" altLang="ko-KR" sz="10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altimon</a:t>
            </a: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/log/alarm.log   &lt;/ALARM_FILE&gt;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&lt;DB_SAVE&gt;       OFF   &lt;/DB_SAVE&gt;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&lt;LISTEN_PORT&gt;   22300 	&lt;/LISTEN_PORT&gt;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&lt;/ALTIMON_PRN_PORTOPERTY&gt;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ko-KR" altLang="en-US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태그 설명</a:t>
            </a: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548680" y="4283968"/>
          <a:ext cx="5832648" cy="41475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7259"/>
                <a:gridCol w="3995389"/>
              </a:tblGrid>
              <a:tr h="1920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태그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설명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DATE_FORMAT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로그에 남길 날짜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/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시간 형식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(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값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: 1~3)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1 : </a:t>
                      </a: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yyyy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-mm-</a:t>
                      </a: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dd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hh:mi:ss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   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2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 :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mm-</a:t>
                      </a: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dd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hh:mi:ss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   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3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 : </a:t>
                      </a: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hh:mi:ss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SLEEP_TIME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ALTIMON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수행 주기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(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단위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: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초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,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기본값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300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초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)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LOG_FILE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ALTIMON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로그 파일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 이름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r>
                        <a:rPr lang="ko-KR" altLang="en-US" sz="900" baseline="0" dirty="0" err="1" smtClean="0">
                          <a:latin typeface="나눔고딕" charset="-127"/>
                          <a:ea typeface="나눔고딕" charset="-127"/>
                        </a:rPr>
                        <a:t>디렉토리를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 포함한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절대 경로로 입력해야 함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9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LOG_DIR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ALTIMON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로그 파일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 생성 위치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절대 경로로 입력해야 함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9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LIFE_CYCLE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로그 파일에 대한 보관 기간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(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단위 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: 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일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, 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기본값 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90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일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)</a:t>
                      </a:r>
                      <a:endParaRPr lang="ko-KR" altLang="en-US" sz="9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LOGGING_LV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아래 정보를 추가로 기록함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netstat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 –</a:t>
                      </a:r>
                      <a:r>
                        <a:rPr lang="en-US" altLang="ko-KR" sz="900" dirty="0" err="1" smtClean="0">
                          <a:latin typeface="나눔고딕" charset="-127"/>
                          <a:ea typeface="나눔고딕" charset="-127"/>
                        </a:rPr>
                        <a:t>na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수행 결과 출력</a:t>
                      </a:r>
                      <a:endParaRPr lang="en-US" altLang="ko-KR" sz="90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ko-KR" altLang="en-US" sz="900" baseline="0" dirty="0" err="1" smtClean="0">
                          <a:latin typeface="나눔고딕" charset="-127"/>
                          <a:ea typeface="나눔고딕" charset="-127"/>
                        </a:rPr>
                        <a:t>리눅스의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 경우 메모리 사용량 상세 정보 출력</a:t>
                      </a:r>
                      <a:endParaRPr lang="en-US" altLang="ko-KR" sz="900" baseline="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       /proc/</a:t>
                      </a:r>
                      <a:r>
                        <a:rPr lang="en-US" altLang="ko-KR" sz="900" i="1" baseline="0" dirty="0" smtClean="0">
                          <a:latin typeface="나눔고딕" charset="-127"/>
                          <a:ea typeface="나눔고딕" charset="-127"/>
                        </a:rPr>
                        <a:t>PID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/</a:t>
                      </a:r>
                      <a:r>
                        <a:rPr lang="en-US" altLang="ko-KR" sz="900" baseline="0" dirty="0" err="1" smtClean="0">
                          <a:latin typeface="나눔고딕" charset="-127"/>
                          <a:ea typeface="나눔고딕" charset="-127"/>
                        </a:rPr>
                        <a:t>smaps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, maps, </a:t>
                      </a:r>
                      <a:r>
                        <a:rPr lang="en-US" altLang="ko-KR" sz="900" baseline="0" dirty="0" err="1" smtClean="0">
                          <a:latin typeface="나눔고딕" charset="-127"/>
                          <a:ea typeface="나눔고딕" charset="-127"/>
                        </a:rPr>
                        <a:t>statm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, status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값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: 1 ,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 2 , 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기본값 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1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1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 : 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모니터링 하지 않음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2 : 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모니터링 함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endParaRPr lang="ko-KR" altLang="en-US" sz="9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ALARM_FILE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임계 값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 도달 시 </a:t>
                      </a:r>
                      <a:r>
                        <a:rPr lang="ko-KR" altLang="en-US" sz="900" baseline="0" dirty="0" err="1" smtClean="0">
                          <a:latin typeface="나눔고딕" charset="-127"/>
                          <a:ea typeface="나눔고딕" charset="-127"/>
                        </a:rPr>
                        <a:t>알람</a:t>
                      </a: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 로그 생성 위치 및 파일 이름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aseline="0" dirty="0" smtClean="0">
                          <a:latin typeface="나눔고딕" charset="-127"/>
                          <a:ea typeface="나눔고딕" charset="-127"/>
                        </a:rPr>
                        <a:t>절대 경로로 입력해야 함</a:t>
                      </a:r>
                      <a:r>
                        <a:rPr lang="en-US" altLang="ko-KR" sz="900" baseline="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9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smtClean="0">
                          <a:latin typeface="나눔고딕" charset="-127"/>
                          <a:ea typeface="나눔고딕" charset="-127"/>
                        </a:rPr>
                        <a:t>DB_SAVE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REPOSITORY(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로그를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DB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에 남기는 방식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) 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사용 여부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(</a:t>
                      </a: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값 </a:t>
                      </a: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: ON, OFF)</a:t>
                      </a:r>
                      <a:endParaRPr lang="ko-KR" altLang="en-US" sz="9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dirty="0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LISTEN_PORT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>
                          <a:latin typeface="나눔고딕" charset="-127"/>
                          <a:ea typeface="나눔고딕" charset="-127"/>
                        </a:rPr>
                        <a:t>현재 미사용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ALTIMON </a:t>
            </a:r>
            <a:r>
              <a:rPr lang="ko-KR" altLang="en-US" dirty="0" smtClean="0"/>
              <a:t>설정</a:t>
            </a:r>
            <a:r>
              <a:rPr lang="en-US" altLang="ko-KR" dirty="0" smtClean="0"/>
              <a:t>(3/)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eriod" startAt="3"/>
            </a:pPr>
            <a:r>
              <a:rPr lang="en-US" altLang="ko-KR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PROCESS CHECK PROPERTY (</a:t>
            </a:r>
            <a:r>
              <a:rPr lang="ko-KR" altLang="en-US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최상위 태그 명 </a:t>
            </a:r>
            <a:r>
              <a:rPr lang="en-US" altLang="ko-KR" sz="11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: OS_QUERY_GROUP_SET)</a:t>
            </a:r>
          </a:p>
          <a:p>
            <a:pPr marL="228600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ALTIBASE HDB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서버 프로세스와 관련한 시스템 자원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(CPU, MEMORY, DISK)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의 사용량을 모니터링 하기 위해 설정하는 부분입니다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. </a:t>
            </a:r>
          </a:p>
          <a:p>
            <a:pPr marL="228600" indent="-228600">
              <a:buNone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ko-KR" altLang="en-US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설정 예시</a:t>
            </a: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&lt;OS_QUERY_GROUP_SET&gt;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&lt;CPU_USAGE&gt; 80 &lt;/CPU_USAGE&gt;             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&lt;CPU_ACT&gt;</a:t>
            </a:r>
          </a:p>
          <a:p>
            <a:pPr marL="496888" lvl="1" indent="-228600">
              <a:buNone/>
            </a:pP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   is -silent -f $HOME/</a:t>
            </a:r>
            <a:r>
              <a:rPr lang="en-US" altLang="ko-KR" sz="8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altimon</a:t>
            </a: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/ACTION_SCRIPT/cpu_act.sql -o $HOME/</a:t>
            </a:r>
            <a:r>
              <a:rPr lang="en-US" altLang="ko-KR" sz="8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altimon</a:t>
            </a: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/ACTION_LOG/</a:t>
            </a:r>
            <a:r>
              <a:rPr lang="en-US" altLang="ko-KR" sz="8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cpu_act.log.`date</a:t>
            </a: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+%</a:t>
            </a:r>
            <a:r>
              <a:rPr lang="en-US" altLang="ko-KR" sz="8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Y%m%d_%H%M%S</a:t>
            </a: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`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&lt;/CPU_ACT&gt;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&lt;MEM_USAGE&gt; 100000000 &lt;/MEM_USAGE&gt;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&lt;MEM_ACT&gt;</a:t>
            </a:r>
          </a:p>
          <a:p>
            <a:pPr marL="496888" lvl="1" indent="-228600">
              <a:buNone/>
            </a:pP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   is -silent -f $HOME/</a:t>
            </a:r>
            <a:r>
              <a:rPr lang="en-US" altLang="ko-KR" sz="8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altimon</a:t>
            </a: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/ACTION_SCRIPT/mem_act.sql -o $HOME/</a:t>
            </a:r>
            <a:r>
              <a:rPr lang="en-US" altLang="ko-KR" sz="8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altimon</a:t>
            </a: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/ACTION_LOG/</a:t>
            </a:r>
            <a:r>
              <a:rPr lang="en-US" altLang="ko-KR" sz="8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mem_act.log.`date</a:t>
            </a: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+%</a:t>
            </a:r>
            <a:r>
              <a:rPr lang="en-US" altLang="ko-KR" sz="8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Y%m%d_%H%M%S</a:t>
            </a:r>
            <a:r>
              <a:rPr lang="en-US" altLang="ko-KR" sz="8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`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&lt;/MEM_ACT&gt;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&lt;DISK_CHK_ENABLE&gt;	ON        &lt;/DISK_CHK_ENABLE&gt;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&lt;DISK1&gt;  	/home     &lt;/DISK1&gt;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&lt;DISK1_USAGE&gt; 	90        &lt;/DISK1_USAGE&gt;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&lt;DISK2&gt;  	/root     &lt;/DISK2&gt;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&lt;DISK2_USAGE&gt; 	90        &lt;/DISK2_USAGE&gt;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&lt;DISK_ACT&gt;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&lt;/DISK_ACT&gt;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&lt;/OS_QUERY_GROUP_SET&gt;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228600" indent="-228600">
              <a:buAutoNum type="arabicPeriod" startAt="2"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ko-KR" altLang="en-US" sz="100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태그 설명</a:t>
            </a:r>
            <a:endParaRPr lang="en-US" altLang="ko-KR" sz="100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20688" y="5969456"/>
          <a:ext cx="5832648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152"/>
                <a:gridCol w="4464496"/>
              </a:tblGrid>
              <a:tr h="1920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태그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설명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CPU_USAGE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ALTIBASE HDB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서버 프로세스의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CPU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사용량 임계 값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(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단위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: %)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CPU_ACT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CPU_USAGE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에 도달하면 수행할 명령어 설정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MEM_USAGE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ALTIBASE HDB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서버 프로세스의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 메모리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(VSZ)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사용량 임계 값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(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단위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: KB)</a:t>
                      </a:r>
                      <a:endParaRPr lang="ko-KR" altLang="en-US" sz="10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MEM_ACT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MEM_USAGE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에 도달하면 수행할 명령어 설정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DISK_CHK_ENABLE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디스크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(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파일시스템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)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사용량 모니터링 여부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(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값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: ON, OFF)</a:t>
                      </a:r>
                      <a:endParaRPr lang="ko-KR" altLang="en-US" sz="10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err="1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DISK</a:t>
                      </a:r>
                      <a:r>
                        <a:rPr lang="en-US" altLang="ko-KR" sz="1000" b="0" i="1" dirty="0" err="1" smtClean="0">
                          <a:solidFill>
                            <a:srgbClr val="FF0000"/>
                          </a:solidFill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n</a:t>
                      </a:r>
                      <a:endParaRPr lang="ko-KR" altLang="en-US" sz="1000" i="1" dirty="0">
                        <a:solidFill>
                          <a:srgbClr val="FF0000"/>
                        </a:solidFill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모니터링 대상 파일시스템 경로 </a:t>
                      </a:r>
                      <a:endParaRPr lang="en-US" altLang="ko-KR" sz="100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n = 1 ~ 10,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모니터링 대상 파일시스템은 최대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10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개까지 설정 가능함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10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err="1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DISK</a:t>
                      </a:r>
                      <a:r>
                        <a:rPr lang="en-US" altLang="ko-KR" sz="1000" b="0" i="1" u="none" dirty="0" err="1" smtClean="0">
                          <a:solidFill>
                            <a:srgbClr val="FF0000"/>
                          </a:solidFill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n</a:t>
                      </a:r>
                      <a:r>
                        <a:rPr lang="en-US" altLang="ko-KR" sz="1000" b="0" dirty="0" err="1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_USAGE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err="1" smtClean="0">
                          <a:latin typeface="나눔고딕" charset="-127"/>
                          <a:ea typeface="나눔고딕" charset="-127"/>
                        </a:rPr>
                        <a:t>DISK</a:t>
                      </a:r>
                      <a:r>
                        <a:rPr lang="en-US" altLang="ko-KR" sz="1000" i="1" dirty="0" err="1" smtClean="0">
                          <a:latin typeface="나눔고딕" charset="-127"/>
                          <a:ea typeface="나눔고딕" charset="-127"/>
                        </a:rPr>
                        <a:t>n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의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파일시스템 사용량 임계 값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(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단위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: %)</a:t>
                      </a:r>
                      <a:endParaRPr lang="ko-KR" altLang="en-US" sz="10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DISK_ACT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err="1" smtClean="0">
                          <a:latin typeface="나눔고딕" charset="-127"/>
                          <a:ea typeface="나눔고딕" charset="-127"/>
                        </a:rPr>
                        <a:t>DISK</a:t>
                      </a:r>
                      <a:r>
                        <a:rPr lang="en-US" altLang="ko-KR" sz="1000" i="1" dirty="0" err="1" smtClean="0">
                          <a:latin typeface="나눔고딕" charset="-127"/>
                          <a:ea typeface="나눔고딕" charset="-127"/>
                        </a:rPr>
                        <a:t>n</a:t>
                      </a:r>
                      <a:r>
                        <a:rPr lang="en-US" altLang="ko-KR" sz="1000" i="1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1000" i="0" baseline="0" dirty="0" smtClean="0">
                          <a:latin typeface="나눔고딕" charset="-127"/>
                          <a:ea typeface="나눔고딕" charset="-127"/>
                        </a:rPr>
                        <a:t>의</a:t>
                      </a:r>
                      <a:r>
                        <a:rPr lang="en-US" altLang="ko-KR" sz="1000" i="0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1000" i="0" baseline="0" dirty="0" smtClean="0">
                          <a:latin typeface="나눔고딕" charset="-127"/>
                          <a:ea typeface="나눔고딕" charset="-127"/>
                        </a:rPr>
                        <a:t>파일시스템이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USAGE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에 도달하면 수행할 명령어 설정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ALTIMON </a:t>
            </a:r>
            <a:r>
              <a:rPr lang="ko-KR" altLang="en-US" dirty="0" smtClean="0"/>
              <a:t>설정</a:t>
            </a:r>
            <a:r>
              <a:rPr lang="en-US" altLang="ko-KR" dirty="0" smtClean="0"/>
              <a:t>(3/)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eriod" startAt="4"/>
            </a:pPr>
            <a:r>
              <a:rPr lang="en-US" altLang="ko-KR" sz="1100" dirty="0" smtClean="0">
                <a:latin typeface="나눔고딕" charset="-127"/>
                <a:ea typeface="나눔고딕" charset="-127"/>
              </a:rPr>
              <a:t>Monitoring query (</a:t>
            </a:r>
            <a:r>
              <a:rPr lang="ko-KR" altLang="en-US" sz="1100" dirty="0" smtClean="0">
                <a:latin typeface="나눔고딕" charset="-127"/>
                <a:ea typeface="나눔고딕" charset="-127"/>
              </a:rPr>
              <a:t>최상위 태그 명 </a:t>
            </a:r>
            <a:r>
              <a:rPr lang="en-US" altLang="ko-KR" sz="1100" dirty="0" smtClean="0">
                <a:latin typeface="나눔고딕" charset="-127"/>
                <a:ea typeface="나눔고딕" charset="-127"/>
              </a:rPr>
              <a:t>: MONITOR_QUERY_GROUP_SET)</a:t>
            </a:r>
          </a:p>
          <a:p>
            <a:pPr marL="228600" indent="-228600">
              <a:buNone/>
            </a:pP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       ALTIBASE HDB </a:t>
            </a: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서버의 상태 모니터링을 위한 설정입니다</a:t>
            </a:r>
            <a:r>
              <a:rPr lang="en-US" altLang="ko-KR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. </a:t>
            </a:r>
          </a:p>
          <a:p>
            <a:pPr marL="228600" indent="-228600">
              <a:buAutoNum type="arabicPeriod" startAt="2"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설정 예시</a:t>
            </a: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&lt;MEMSTAT_SUM&gt;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&lt;QUERY&gt;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     SELECT TRUNC(SUM(MAX_TOTAL_SIZE)/1024/1024, 2) AS MAX_TOTAL_MB,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            TRUNC(SUM(ALLOC_SIZE)/1024/1024, 2) AS CURRENT_MB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       FROM V$MEMSTAT    &lt;/QUERY&gt;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&lt;DISPLAY&gt;       1        &lt;/DISPLAY&gt;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&lt;CHECKNAME&gt;   </a:t>
            </a:r>
            <a:r>
              <a:rPr lang="en-US" altLang="ko-KR" sz="1000" b="0" dirty="0" err="1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max_total_mb</a:t>
            </a: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&lt;/CHECKNAME&gt;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&lt;CHECKVALUE&gt;    7000    &lt;/CHECKVALUE&gt;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&lt;COMPARE&gt;       G        &lt;/COMPARE&gt;</a:t>
            </a: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    &lt;ENABLE&gt;        ON       &lt;/ENABLE&gt;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r>
              <a:rPr lang="en-US" altLang="ko-KR" sz="1000" b="0" dirty="0" smtClean="0">
                <a:latin typeface="KaiTi" pitchFamily="49" charset="-122"/>
                <a:ea typeface="KaiTi" pitchFamily="49" charset="-122"/>
                <a:cs typeface="Arial Unicode MS" pitchFamily="50" charset="-127"/>
              </a:rPr>
              <a:t>&lt;/MEMSTAT_SUM&gt;</a:t>
            </a:r>
          </a:p>
          <a:p>
            <a:pPr marL="496888" lvl="1" indent="-228600">
              <a:buNone/>
            </a:pPr>
            <a:endParaRPr lang="en-US" altLang="ko-KR" sz="10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228600" indent="-228600">
              <a:buAutoNum type="arabicPeriod" startAt="2"/>
            </a:pP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Font typeface="Arial" pitchFamily="34" charset="0"/>
              <a:buChar char="•"/>
            </a:pPr>
            <a:r>
              <a:rPr lang="ko-KR" altLang="en-US" sz="1000" b="0" dirty="0" smtClean="0">
                <a:latin typeface="나눔고딕" charset="-127"/>
                <a:ea typeface="나눔고딕" charset="-127"/>
                <a:cs typeface="Arial Unicode MS" pitchFamily="50" charset="-127"/>
              </a:rPr>
              <a:t>태그 설명</a:t>
            </a:r>
            <a:endParaRPr lang="en-US" altLang="ko-KR" sz="1000" b="0" dirty="0" smtClean="0">
              <a:latin typeface="나눔고딕" charset="-127"/>
              <a:ea typeface="나눔고딕" charset="-127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  <a:p>
            <a:pPr marL="496888" lvl="1" indent="-228600">
              <a:buNone/>
            </a:pPr>
            <a:endParaRPr lang="en-US" altLang="ko-KR" sz="900" b="0" dirty="0" smtClean="0">
              <a:latin typeface="KaiTi" pitchFamily="49" charset="-122"/>
              <a:ea typeface="KaiTi" pitchFamily="49" charset="-122"/>
              <a:cs typeface="Arial Unicode MS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20688" y="4758640"/>
          <a:ext cx="5832648" cy="341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8192"/>
                <a:gridCol w="4104456"/>
              </a:tblGrid>
              <a:tr h="1920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태그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설명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>
                          <a:latin typeface="나눔고딕" charset="-127"/>
                          <a:ea typeface="나눔고딕" charset="-127"/>
                        </a:rPr>
                        <a:t>MONITORING_ITEM_NAME</a:t>
                      </a:r>
                      <a:endParaRPr lang="ko-KR" altLang="en-US" sz="9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Monitoring Item </a:t>
                      </a:r>
                      <a:r>
                        <a:rPr lang="ko-KR" altLang="en-US" sz="1000" dirty="0" err="1" smtClean="0">
                          <a:latin typeface="나눔고딕" charset="-127"/>
                          <a:ea typeface="나눔고딕" charset="-127"/>
                        </a:rPr>
                        <a:t>식별자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사용자가 임의로 정의가 가능함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QUERY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모니터링을 위한 쿼리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DISPLAY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>
                          <a:latin typeface="나눔고딕" charset="-127"/>
                          <a:ea typeface="나눔고딕" charset="-127"/>
                        </a:rPr>
                        <a:t>알티몬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 로그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 기록 여부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. (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값 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: 0 –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기록하지 않음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, 1 –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기록함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)</a:t>
                      </a:r>
                      <a:endParaRPr lang="ko-KR" altLang="en-US" sz="10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CHECKNAME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쿼리 결과에서 임계 값의 기준이 될 </a:t>
                      </a:r>
                      <a:r>
                        <a:rPr lang="ko-KR" altLang="en-US" sz="1000" dirty="0" err="1" smtClean="0">
                          <a:latin typeface="나눔고딕" charset="-127"/>
                          <a:ea typeface="나눔고딕" charset="-127"/>
                        </a:rPr>
                        <a:t>컬럼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 명 또는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alias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명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CHECKVALUE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CHECKNAME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의 임계 값</a:t>
                      </a: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COMPARE</a:t>
                      </a:r>
                      <a:endParaRPr lang="ko-KR" altLang="en-US" sz="1000" i="1" dirty="0">
                        <a:solidFill>
                          <a:srgbClr val="FF0000"/>
                        </a:solidFill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 CHECKVALUE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 의 비교 방식</a:t>
                      </a:r>
                      <a:endParaRPr lang="en-US" altLang="ko-KR" sz="1000" baseline="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값 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: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    G –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CHECKVALUE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보다 크다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    E –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CHECKVALUE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과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같다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    L –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CHECKVALUE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보다 작다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endParaRPr lang="en-US" altLang="ko-KR" sz="1000" baseline="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ACTION</a:t>
                      </a:r>
                      <a:endParaRPr lang="ko-KR" altLang="en-US" sz="10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CHECKNAME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이 </a:t>
                      </a: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CHECKVALUE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와 </a:t>
                      </a:r>
                      <a:r>
                        <a:rPr lang="en-US" altLang="ko-KR" sz="1000" b="0" dirty="0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COMPARE</a:t>
                      </a:r>
                      <a:r>
                        <a:rPr lang="ko-KR" altLang="en-US" sz="1000" b="0" dirty="0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에 해당할 경우 </a:t>
                      </a:r>
                      <a:endParaRPr lang="en-US" altLang="ko-KR" sz="1000" b="0" dirty="0" smtClean="0">
                        <a:latin typeface="나눔고딕" charset="-127"/>
                        <a:ea typeface="나눔고딕" charset="-127"/>
                        <a:cs typeface="Arial Unicode MS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수행할 명령어 등록</a:t>
                      </a:r>
                      <a:r>
                        <a:rPr lang="en-US" altLang="ko-KR" sz="1000" b="0" dirty="0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.</a:t>
                      </a:r>
                      <a:endParaRPr lang="ko-KR" altLang="en-US" sz="1000" i="1" dirty="0" smtClean="0">
                        <a:solidFill>
                          <a:srgbClr val="FF0000"/>
                        </a:solidFill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  <a:tr h="23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 smtClean="0">
                          <a:latin typeface="나눔고딕" charset="-127"/>
                          <a:ea typeface="나눔고딕" charset="-127"/>
                          <a:cs typeface="Arial Unicode MS" pitchFamily="50" charset="-127"/>
                        </a:rPr>
                        <a:t>ENABLE</a:t>
                      </a:r>
                      <a:endParaRPr lang="ko-KR" altLang="en-US" sz="1000" dirty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latin typeface="나눔고딕" charset="-127"/>
                          <a:ea typeface="나눔고딕" charset="-127"/>
                        </a:rPr>
                        <a:t>- </a:t>
                      </a:r>
                      <a:r>
                        <a:rPr lang="ko-KR" altLang="en-US" sz="1000" dirty="0" smtClean="0">
                          <a:latin typeface="나눔고딕" charset="-127"/>
                          <a:ea typeface="나눔고딕" charset="-127"/>
                        </a:rPr>
                        <a:t>모니터링 대상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 포함 여부 </a:t>
                      </a:r>
                      <a:endParaRPr lang="en-US" altLang="ko-KR" sz="1000" baseline="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 값 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: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   ON  – </a:t>
                      </a:r>
                      <a:r>
                        <a:rPr lang="ko-KR" altLang="en-US" sz="1000" baseline="0" dirty="0" err="1" smtClean="0">
                          <a:latin typeface="나눔고딕" charset="-127"/>
                          <a:ea typeface="나눔고딕" charset="-127"/>
                        </a:rPr>
                        <a:t>알티몬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 모니터링 대상에 포함</a:t>
                      </a:r>
                      <a:endParaRPr lang="en-US" altLang="ko-KR" sz="1000" baseline="0" dirty="0" smtClean="0">
                        <a:latin typeface="나눔고딕" charset="-127"/>
                        <a:ea typeface="나눔고딕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    OFF – </a:t>
                      </a:r>
                      <a:r>
                        <a:rPr lang="ko-KR" altLang="en-US" sz="1000" baseline="0" dirty="0" err="1" smtClean="0">
                          <a:latin typeface="나눔고딕" charset="-127"/>
                          <a:ea typeface="나눔고딕" charset="-127"/>
                        </a:rPr>
                        <a:t>알티몬</a:t>
                      </a:r>
                      <a:r>
                        <a:rPr lang="ko-KR" altLang="en-US" sz="1000" baseline="0" dirty="0" smtClean="0">
                          <a:latin typeface="나눔고딕" charset="-127"/>
                          <a:ea typeface="나눔고딕" charset="-127"/>
                        </a:rPr>
                        <a:t> 모니터링 대상에 포함하지 않음</a:t>
                      </a:r>
                      <a:r>
                        <a:rPr lang="en-US" altLang="ko-KR" sz="1000" baseline="0" dirty="0" smtClean="0">
                          <a:latin typeface="나눔고딕" charset="-127"/>
                          <a:ea typeface="나눔고딕" charset="-127"/>
                        </a:rPr>
                        <a:t>. </a:t>
                      </a:r>
                      <a:endParaRPr lang="ko-KR" altLang="en-US" sz="1000" dirty="0" smtClean="0">
                        <a:latin typeface="나눔고딕" charset="-127"/>
                        <a:ea typeface="나눔고딕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>
            <a:lumMod val="50000"/>
          </a:schemeClr>
        </a:solidFill>
        <a:ln>
          <a:noFill/>
        </a:ln>
      </a:spPr>
      <a:bodyPr rtlCol="0" anchor="ctr"/>
      <a:lstStyle>
        <a:defPPr algn="ctr">
          <a:defRPr sz="900" dirty="0" smtClean="0">
            <a:latin typeface="나눔고딕" charset="-127"/>
            <a:ea typeface="나눔고딕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9081</TotalTime>
  <Words>1490</Words>
  <Application>Microsoft Office PowerPoint</Application>
  <PresentationFormat>화면 슬라이드 쇼(4:3)</PresentationFormat>
  <Paragraphs>387</Paragraphs>
  <Slides>11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5" baseType="lpstr">
      <vt:lpstr>굴림</vt:lpstr>
      <vt:lpstr>Arial</vt:lpstr>
      <vt:lpstr>나눔고딕 ExtraBold</vt:lpstr>
      <vt:lpstr>Helvetica65-Medium</vt:lpstr>
      <vt:lpstr>나눔고딕</vt:lpstr>
      <vt:lpstr>Helvetica 65 Medium</vt:lpstr>
      <vt:lpstr>맑은 고딕</vt:lpstr>
      <vt:lpstr>Eurostile LT Std</vt:lpstr>
      <vt:lpstr>돋움체</vt:lpstr>
      <vt:lpstr>Arial Unicode MS</vt:lpstr>
      <vt:lpstr>KaiTi</vt:lpstr>
      <vt:lpstr>Calibri</vt:lpstr>
      <vt:lpstr>Helvetica 55 Roman</vt:lpstr>
      <vt:lpstr>Office 테마</vt:lpstr>
      <vt:lpstr>슬라이드 1</vt:lpstr>
      <vt:lpstr>슬라이드 2</vt:lpstr>
      <vt:lpstr>ALTIMON 소개</vt:lpstr>
      <vt:lpstr>ALTIMON 설치</vt:lpstr>
      <vt:lpstr>ALTIMON 디렉토리 구조</vt:lpstr>
      <vt:lpstr>ALTIMON 설정(1/)</vt:lpstr>
      <vt:lpstr>ALTIMON 설정(2/)</vt:lpstr>
      <vt:lpstr>ALTIMON 설정(3/)</vt:lpstr>
      <vt:lpstr>ALTIMON 설정(3/)</vt:lpstr>
      <vt:lpstr>ALTIMON 구동 및 중지</vt:lpstr>
      <vt:lpstr>슬라이드 11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김소영</dc:creator>
  <cp:lastModifiedBy>Altibase</cp:lastModifiedBy>
  <cp:revision>877</cp:revision>
  <dcterms:created xsi:type="dcterms:W3CDTF">2014-02-10T08:31:23Z</dcterms:created>
  <dcterms:modified xsi:type="dcterms:W3CDTF">2014-09-23T07:22:21Z</dcterms:modified>
</cp:coreProperties>
</file>

<file path=docProps/thumbnail.jpeg>
</file>